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1" r:id="rId3"/>
    <p:sldId id="282" r:id="rId4"/>
    <p:sldId id="301" r:id="rId5"/>
    <p:sldId id="274" r:id="rId6"/>
    <p:sldId id="287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91" r:id="rId15"/>
    <p:sldId id="283" r:id="rId16"/>
    <p:sldId id="284" r:id="rId17"/>
    <p:sldId id="285" r:id="rId18"/>
    <p:sldId id="286" r:id="rId19"/>
    <p:sldId id="272" r:id="rId20"/>
    <p:sldId id="293" r:id="rId21"/>
    <p:sldId id="302" r:id="rId22"/>
    <p:sldId id="294" r:id="rId23"/>
    <p:sldId id="295" r:id="rId24"/>
    <p:sldId id="296" r:id="rId25"/>
    <p:sldId id="299" r:id="rId26"/>
    <p:sldId id="298" r:id="rId27"/>
    <p:sldId id="300" r:id="rId28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4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22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04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4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46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46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0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67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13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0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Access Control</a:t>
            </a:r>
            <a:br>
              <a:rPr lang="en-US" sz="4400" b="1" dirty="0">
                <a:solidFill>
                  <a:prstClr val="black"/>
                </a:solidFill>
              </a:rPr>
            </a:br>
            <a:r>
              <a:rPr lang="en-US" sz="4400" b="1" dirty="0">
                <a:solidFill>
                  <a:prstClr val="black"/>
                </a:solidFill>
              </a:rPr>
              <a:t>Evolution and Prospects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Ravi Sandhu</a:t>
            </a:r>
            <a:br>
              <a:rPr lang="en-US" dirty="0"/>
            </a:br>
            <a:r>
              <a:rPr lang="en-US" dirty="0"/>
              <a:t>Executive Director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December 2019</a:t>
            </a:r>
          </a:p>
          <a:p>
            <a:endParaRPr lang="en-US" sz="1200" dirty="0"/>
          </a:p>
          <a:p>
            <a:r>
              <a:rPr lang="en-US" sz="1200" dirty="0"/>
              <a:t>ravi.sandhu@utsa.edu</a:t>
            </a:r>
            <a:br>
              <a:rPr lang="en-US" sz="1200" dirty="0"/>
            </a:br>
            <a:r>
              <a:rPr lang="en-US" sz="1200" dirty="0"/>
              <a:t>www.ics.utsa.edu</a:t>
            </a:r>
            <a:br>
              <a:rPr lang="en-US" sz="1200" dirty="0"/>
            </a:br>
            <a:r>
              <a:rPr lang="en-US" sz="1200" dirty="0"/>
              <a:t>www.profsandhu.com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67479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Extend control to copies by means of 	security labels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Covert/side channels bypass MAC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Inference not prevented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strict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reductionist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Dynamic labels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62979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36163DD9-27E2-774A-A7B1-6474F745B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053" y="5351369"/>
            <a:ext cx="2496940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Health-Care Provider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23E6372C-8835-8E4E-ACE6-6F4072591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098" y="3788687"/>
            <a:ext cx="1278658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35D64B43-5F1E-7D44-A0C4-5C6169EF1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357" y="1400038"/>
            <a:ext cx="1650555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Primary-Care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1F084142-3087-2243-89A3-5F6F2BBBD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089" y="1400038"/>
            <a:ext cx="1278658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Specialist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4D914FCA-A61D-9841-9965-4B1EA9753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6532" y="4465907"/>
            <a:ext cx="0" cy="68422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65A15FFF-0312-1049-B44A-7A278A94FF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2632" y="2309999"/>
            <a:ext cx="2295901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6BE17154-65F4-E148-963A-FECB28B2F6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78533" y="2309999"/>
            <a:ext cx="2407896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21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5240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hierarchies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constraints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Fundamental theorem of RBAC: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DAC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MAC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8661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905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Chained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Group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Distributed decision rules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Automation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Adaptation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80866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ABAC Research Space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257514" y="4582583"/>
            <a:ext cx="8706790" cy="92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929556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541779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349010" y="2669915"/>
            <a:ext cx="4621920" cy="1660679"/>
            <a:chOff x="2189633" y="2669915"/>
            <a:chExt cx="5040314" cy="1660679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2189633" y="2669915"/>
              <a:ext cx="5040314" cy="1660679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1" name="Line 7"/>
            <p:cNvSpPr>
              <a:spLocks noChangeShapeType="1"/>
            </p:cNvSpPr>
            <p:nvPr/>
          </p:nvSpPr>
          <p:spPr bwMode="auto">
            <a:xfrm>
              <a:off x="2189633" y="3574625"/>
              <a:ext cx="5040313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100794" tIns="50397" rIns="100794" bIns="50397"/>
            <a:lstStyle/>
            <a:p>
              <a:endParaRPr lang="en-US"/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57644" y="3658623"/>
              <a:ext cx="4452276" cy="441047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2. Core ABAC Models</a:t>
              </a: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2280639" y="2710317"/>
              <a:ext cx="226114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3. Administrative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4877800" y="2710317"/>
              <a:ext cx="209313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4. Extended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10245" y="2650666"/>
            <a:ext cx="2167320" cy="1660679"/>
            <a:chOff x="-229701" y="2650666"/>
            <a:chExt cx="2167320" cy="1660679"/>
          </a:xfrm>
        </p:grpSpPr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-229701" y="2650666"/>
              <a:ext cx="21673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-191197" y="2922285"/>
              <a:ext cx="2090313" cy="111744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5. ABAC Policy</a:t>
              </a:r>
            </a:p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Architectures and  Languages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78500" y="2669915"/>
            <a:ext cx="1932120" cy="1660679"/>
            <a:chOff x="7397956" y="2669915"/>
            <a:chExt cx="1932120" cy="1660679"/>
          </a:xfrm>
        </p:grpSpPr>
        <p:sp>
          <p:nvSpPr>
            <p:cNvPr id="28" name="Rectangle 5"/>
            <p:cNvSpPr>
              <a:spLocks noChangeArrowheads="1"/>
            </p:cNvSpPr>
            <p:nvPr/>
          </p:nvSpPr>
          <p:spPr bwMode="auto">
            <a:xfrm>
              <a:off x="7397956" y="2669915"/>
              <a:ext cx="19321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9" name="Text Box 15"/>
            <p:cNvSpPr txBox="1">
              <a:spLocks noChangeArrowheads="1"/>
            </p:cNvSpPr>
            <p:nvPr/>
          </p:nvSpPr>
          <p:spPr bwMode="auto">
            <a:xfrm>
              <a:off x="7481962" y="2894278"/>
              <a:ext cx="1764109" cy="111958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6. ABAC Enforcement Architectures</a:t>
              </a:r>
            </a:p>
          </p:txBody>
        </p:sp>
      </p:grp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57514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845551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7. ABAC Design, Engineering and Applications</a:t>
            </a:r>
          </a:p>
        </p:txBody>
      </p:sp>
      <p:cxnSp>
        <p:nvCxnSpPr>
          <p:cNvPr id="10" name="Straight Connector 9"/>
          <p:cNvCxnSpPr>
            <a:stCxn id="19" idx="0"/>
          </p:cNvCxnSpPr>
          <p:nvPr/>
        </p:nvCxnSpPr>
        <p:spPr>
          <a:xfrm flipH="1">
            <a:off x="4645152" y="2669915"/>
            <a:ext cx="14818" cy="90471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54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68534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1375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6024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1350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1420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2188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Core ABAC Models: </a:t>
            </a: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</a:t>
            </a:r>
            <a:r>
              <a:rPr lang="el-GR" sz="2800" baseline="-25000" dirty="0"/>
              <a:t>β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53" y="1248709"/>
            <a:ext cx="6154274" cy="417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814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Core ABAC Models: </a:t>
            </a: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</a:t>
            </a:r>
            <a:r>
              <a:rPr lang="el-GR" sz="2800" baseline="-25000" dirty="0"/>
              <a:t>β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53" y="1248709"/>
            <a:ext cx="6154274" cy="417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21304F-9E05-4C9B-BFB0-5F8892C261EA}"/>
              </a:ext>
            </a:extLst>
          </p:cNvPr>
          <p:cNvSpPr txBox="1"/>
          <p:nvPr/>
        </p:nvSpPr>
        <p:spPr>
          <a:xfrm>
            <a:off x="24699" y="1014448"/>
            <a:ext cx="1476441" cy="923312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Policy Configuration Points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D4C6D5E-3BCC-4C1E-86B7-7194007A86E9}"/>
              </a:ext>
            </a:extLst>
          </p:cNvPr>
          <p:cNvCxnSpPr>
            <a:cxnSpLocks/>
          </p:cNvCxnSpPr>
          <p:nvPr/>
        </p:nvCxnSpPr>
        <p:spPr bwMode="auto">
          <a:xfrm>
            <a:off x="1409700" y="1572553"/>
            <a:ext cx="419473" cy="105021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D3AB757-0B7C-4200-B963-38A7BBE573BC}"/>
              </a:ext>
            </a:extLst>
          </p:cNvPr>
          <p:cNvCxnSpPr>
            <a:cxnSpLocks/>
          </p:cNvCxnSpPr>
          <p:nvPr/>
        </p:nvCxnSpPr>
        <p:spPr bwMode="auto">
          <a:xfrm>
            <a:off x="1409700" y="1248709"/>
            <a:ext cx="2827990" cy="161711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2FB9BAA-ADBB-4384-8D8E-8465D61181A7}"/>
              </a:ext>
            </a:extLst>
          </p:cNvPr>
          <p:cNvCxnSpPr>
            <a:cxnSpLocks/>
          </p:cNvCxnSpPr>
          <p:nvPr/>
        </p:nvCxnSpPr>
        <p:spPr bwMode="auto">
          <a:xfrm>
            <a:off x="755298" y="1954359"/>
            <a:ext cx="3983911" cy="1474641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 Box 5">
            <a:extLst>
              <a:ext uri="{FF2B5EF4-FFF2-40B4-BE49-F238E27FC236}">
                <a16:creationId xmlns:a16="http://schemas.microsoft.com/office/drawing/2014/main" id="{032A2E80-96F4-4025-969E-6D9D5ED6C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6027" y="5339542"/>
            <a:ext cx="5664864" cy="7386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2100" b="1" dirty="0">
                <a:solidFill>
                  <a:srgbClr val="CC3300"/>
                </a:solidFill>
              </a:rPr>
              <a:t>Can be configured to do various forms of DAC, MAC, RBAC (Jin, Krishnan, Sandhu 2012)</a:t>
            </a:r>
          </a:p>
        </p:txBody>
      </p:sp>
    </p:spTree>
    <p:extLst>
      <p:ext uri="{BB962C8B-B14F-4D97-AF65-F5344CB8AC3E}">
        <p14:creationId xmlns:p14="http://schemas.microsoft.com/office/powerpoint/2010/main" val="2758527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Administrative ABAC Models: HGABAC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8" name="Picture 2" descr="F:\PhD Courses\Research Material\HGABAC material and paper\Final HGABAC--NSS submission\Camera Ready Submission\GURA-G latex\Images\hgabac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019" y="1332741"/>
            <a:ext cx="6262874" cy="345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5192" y="5089362"/>
            <a:ext cx="6534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dirty="0"/>
              <a:t>Hierarchical Group and Attribute Based Access Control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HGABAC)</a:t>
            </a:r>
            <a:endParaRPr lang="en-US" dirty="0"/>
          </a:p>
          <a:p>
            <a:pPr marL="1121686" lvl="1" indent="-503972" algn="just">
              <a:buFont typeface="Wingdings" pitchFamily="2" charset="2"/>
              <a:buChar char="v"/>
            </a:pPr>
            <a:r>
              <a:rPr lang="en-US" sz="1600" dirty="0"/>
              <a:t>Introduces User and Object Groups</a:t>
            </a:r>
          </a:p>
          <a:p>
            <a:pPr marL="1121686" lvl="1" indent="-503972" algn="just">
              <a:buFont typeface="Wingdings" pitchFamily="2" charset="2"/>
              <a:buChar char="v"/>
            </a:pPr>
            <a:r>
              <a:rPr lang="en-US" sz="1600" dirty="0"/>
              <a:t>Simplifies administration of attributes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4189" y="5652813"/>
            <a:ext cx="2721186" cy="369314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Servos and Osborn, 2015</a:t>
            </a:r>
          </a:p>
        </p:txBody>
      </p:sp>
    </p:spTree>
    <p:extLst>
      <p:ext uri="{BB962C8B-B14F-4D97-AF65-F5344CB8AC3E}">
        <p14:creationId xmlns:p14="http://schemas.microsoft.com/office/powerpoint/2010/main" val="4162444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ABAC Applications: </a:t>
            </a:r>
            <a:br>
              <a:rPr lang="en-US" sz="2800" dirty="0">
                <a:solidFill>
                  <a:srgbClr val="131F49"/>
                </a:solidFill>
              </a:rPr>
            </a:br>
            <a:r>
              <a:rPr lang="en-US" sz="2800" dirty="0">
                <a:solidFill>
                  <a:srgbClr val="131F49"/>
                </a:solidFill>
              </a:rPr>
              <a:t>Cloud Enabled IoT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38950" y="4734344"/>
            <a:ext cx="2181225" cy="923312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Alsheri</a:t>
            </a:r>
            <a:r>
              <a:rPr lang="en-US" dirty="0">
                <a:solidFill>
                  <a:srgbClr val="FF0000"/>
                </a:solidFill>
              </a:rPr>
              <a:t>, Bhatt, Patwa, Benson, Sandhu</a:t>
            </a:r>
          </a:p>
          <a:p>
            <a:r>
              <a:rPr lang="en-US" dirty="0">
                <a:solidFill>
                  <a:srgbClr val="FF0000"/>
                </a:solidFill>
              </a:rPr>
              <a:t>2016 onwards</a:t>
            </a:r>
          </a:p>
        </p:txBody>
      </p:sp>
      <p:pic>
        <p:nvPicPr>
          <p:cNvPr id="12" name="Picture 11" descr="IoT_basic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620" y="1148204"/>
            <a:ext cx="4846503" cy="494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419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Policy Architecture: </a:t>
            </a:r>
            <a:br>
              <a:rPr lang="en-US" sz="2800" dirty="0">
                <a:solidFill>
                  <a:srgbClr val="131F49"/>
                </a:solidFill>
              </a:rPr>
            </a:br>
            <a:r>
              <a:rPr lang="en-US" sz="2800" dirty="0">
                <a:solidFill>
                  <a:srgbClr val="131F49"/>
                </a:solidFill>
              </a:rPr>
              <a:t>Amazon </a:t>
            </a:r>
            <a:r>
              <a:rPr lang="en-US" sz="2800" dirty="0"/>
              <a:t>AWS</a:t>
            </a:r>
            <a:r>
              <a:rPr lang="en-US" sz="2800" baseline="-25000" dirty="0"/>
              <a:t> </a:t>
            </a:r>
            <a:r>
              <a:rPr lang="en-US" sz="2800" dirty="0"/>
              <a:t>style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24320" y="1397042"/>
          <a:ext cx="5961231" cy="383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Acrobat Document" r:id="rId4" imgW="4724298" imgH="3038339" progId="Acrobat.Document.11">
                  <p:embed/>
                </p:oleObj>
              </mc:Choice>
              <mc:Fallback>
                <p:oleObj name="Acrobat Document" r:id="rId4" imgW="4724298" imgH="3038339" progId="Acrobat.Document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4320" y="1397042"/>
                        <a:ext cx="5961231" cy="3833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8986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400" dirty="0">
                <a:solidFill>
                  <a:srgbClr val="131F49"/>
                </a:solidFill>
              </a:rPr>
              <a:t>ABAC Enforcement Architecture: Federated ABAC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09675" y="1221272"/>
          <a:ext cx="6769308" cy="4391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Acrobat Document" r:id="rId4" imgW="5476614" imgH="3552689" progId="Acrobat.Document.11">
                  <p:embed/>
                </p:oleObj>
              </mc:Choice>
              <mc:Fallback>
                <p:oleObj name="Acrobat Document" r:id="rId4" imgW="5476614" imgH="3552689" progId="Acrobat.Document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9675" y="1221272"/>
                        <a:ext cx="6769308" cy="4391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66032" y="5487813"/>
            <a:ext cx="6356810" cy="707868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Fisher 2015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</a:rPr>
              <a:t>NCCOE, NIST, Building Block </a:t>
            </a:r>
          </a:p>
        </p:txBody>
      </p:sp>
    </p:spTree>
    <p:extLst>
      <p:ext uri="{BB962C8B-B14F-4D97-AF65-F5344CB8AC3E}">
        <p14:creationId xmlns:p14="http://schemas.microsoft.com/office/powerpoint/2010/main" val="336258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Extended ABAC Models: </a:t>
            </a:r>
            <a:r>
              <a:rPr lang="en-US" sz="2800" dirty="0" err="1">
                <a:solidFill>
                  <a:srgbClr val="131F49"/>
                </a:solidFill>
              </a:rPr>
              <a:t>ReBAC</a:t>
            </a:r>
            <a:r>
              <a:rPr lang="en-US" sz="2800" dirty="0">
                <a:solidFill>
                  <a:srgbClr val="131F49"/>
                </a:solidFill>
              </a:rPr>
              <a:t> versus ABAC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070" y="1182095"/>
            <a:ext cx="7182259" cy="4157474"/>
          </a:xfrm>
          <a:prstGeom prst="rect">
            <a:avLst/>
          </a:prstGeom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511767" y="5430015"/>
            <a:ext cx="5664864" cy="7386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2100" b="1" dirty="0" err="1">
                <a:solidFill>
                  <a:srgbClr val="CC3300"/>
                </a:solidFill>
              </a:rPr>
              <a:t>ReBAC</a:t>
            </a:r>
            <a:r>
              <a:rPr lang="en-US" sz="2100" b="1" dirty="0">
                <a:solidFill>
                  <a:srgbClr val="CC3300"/>
                </a:solidFill>
              </a:rPr>
              <a:t> and ABAC are not that different</a:t>
            </a:r>
          </a:p>
          <a:p>
            <a:pPr algn="ctr"/>
            <a:r>
              <a:rPr lang="en-US" sz="2100" b="1" dirty="0">
                <a:solidFill>
                  <a:srgbClr val="CC3300"/>
                </a:solidFill>
              </a:rPr>
              <a:t>(Tahmina, Sandhu 2017)</a:t>
            </a:r>
          </a:p>
        </p:txBody>
      </p:sp>
    </p:spTree>
    <p:extLst>
      <p:ext uri="{BB962C8B-B14F-4D97-AF65-F5344CB8AC3E}">
        <p14:creationId xmlns:p14="http://schemas.microsoft.com/office/powerpoint/2010/main" val="1970943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400" dirty="0">
                <a:solidFill>
                  <a:srgbClr val="131F49"/>
                </a:solidFill>
              </a:rPr>
              <a:t>Foundations: Safety Analysis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8295" y="1549127"/>
            <a:ext cx="8304432" cy="4178150"/>
            <a:chOff x="1131554" y="1714503"/>
            <a:chExt cx="8304432" cy="4178150"/>
          </a:xfrm>
        </p:grpSpPr>
        <p:sp>
          <p:nvSpPr>
            <p:cNvPr id="10" name="Rectangle 9"/>
            <p:cNvSpPr/>
            <p:nvPr/>
          </p:nvSpPr>
          <p:spPr>
            <a:xfrm>
              <a:off x="1131554" y="1714503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Discretionary Access Control (DAC), 1970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52169" y="17183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Mandatory Access Control (MAC), 1970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882374" y="34709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Role Based Access Control (RBAC), 1995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680976" y="5246371"/>
              <a:ext cx="3760470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Attribute Based Access Control (ABAC), ????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3017720" y="2548890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5261810" y="2552699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scene3d>
              <a:camera prst="orthographicFront">
                <a:rot lat="0" lon="10800000" rev="0"/>
              </a:camera>
              <a:lightRig rig="threePt" dir="t"/>
            </a:scene3d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5441196" y="4117244"/>
              <a:ext cx="0" cy="1129129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8862506" y="1692607"/>
            <a:ext cx="0" cy="3686783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321127" y="3407066"/>
            <a:ext cx="2471836" cy="1200329"/>
          </a:xfrm>
          <a:prstGeom prst="rect">
            <a:avLst/>
          </a:prstGeom>
          <a:ln w="254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Can subject s obtain a right r on object o?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</a:rPr>
              <a:t>Current state?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</a:rPr>
              <a:t>Some future state?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1377" y="5425288"/>
            <a:ext cx="2925673" cy="707868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ea typeface="ＭＳ Ｐゴシック" pitchFamily="34" charset="-128"/>
              </a:rPr>
              <a:t>Ahmed, Rajkumar, Sandhu</a:t>
            </a:r>
          </a:p>
          <a:p>
            <a:r>
              <a:rPr lang="en-US" sz="2000" dirty="0">
                <a:solidFill>
                  <a:srgbClr val="FF0000"/>
                </a:solidFill>
                <a:ea typeface="ＭＳ Ｐゴシック" pitchFamily="34" charset="-128"/>
              </a:rPr>
              <a:t>2016 onwards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70501" y="4815186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Safety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Complexity</a:t>
            </a:r>
          </a:p>
        </p:txBody>
      </p:sp>
    </p:spTree>
    <p:extLst>
      <p:ext uri="{BB962C8B-B14F-4D97-AF65-F5344CB8AC3E}">
        <p14:creationId xmlns:p14="http://schemas.microsoft.com/office/powerpoint/2010/main" val="295099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Cyber Security</a:t>
            </a:r>
            <a:br>
              <a:rPr lang="en-US" sz="3200" b="1" dirty="0"/>
            </a:br>
            <a:r>
              <a:rPr lang="en-US" sz="3200" b="1" dirty="0"/>
              <a:t>Fundamental Technologies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Access Control: Authentication, Authorization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Cryptography: Symmetric, </a:t>
            </a:r>
            <a:r>
              <a:rPr lang="en-US" sz="2800" dirty="0" err="1">
                <a:ea typeface="ＭＳ Ｐゴシック" pitchFamily="34" charset="-128"/>
              </a:rPr>
              <a:t>Assymetric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Detection: Signature, Zero Day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Recovery/Recourse: Backups, Forensics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Tolerance/Resilience: Mission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……….</a:t>
            </a:r>
          </a:p>
          <a:p>
            <a:pPr marL="0" indent="0">
              <a:buSzPct val="90000"/>
              <a:buNone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3987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Cyber Security</a:t>
            </a:r>
            <a:br>
              <a:rPr lang="en-US" sz="3200" b="1" dirty="0"/>
            </a:br>
            <a:r>
              <a:rPr lang="en-US" sz="3200" b="1" dirty="0"/>
              <a:t>Fundamental Limits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Copy control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Trusting humans vs trusting software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Trusted computing base vulnerabilities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Side channels and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……………. 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7660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Cryptography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2537343" y="1398282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Symmetric Key Cryptography, 1977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2502664" y="315469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Asymmetric Key Cryptography, 1996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2486694" y="493015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err="1"/>
              <a:t>BlockChain</a:t>
            </a:r>
            <a:r>
              <a:rPr lang="en-US" b="1" dirty="0"/>
              <a:t> Applications, ????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A2F142B-5EC2-4742-B6C4-8DBA0A1849DF}"/>
              </a:ext>
            </a:extLst>
          </p:cNvPr>
          <p:cNvCxnSpPr>
            <a:cxnSpLocks/>
          </p:cNvCxnSpPr>
          <p:nvPr/>
        </p:nvCxnSpPr>
        <p:spPr bwMode="auto">
          <a:xfrm>
            <a:off x="4366928" y="1786647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4366928" y="3564653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9773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06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5756" y="3258630"/>
            <a:ext cx="1619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Enforceable</a:t>
            </a:r>
          </a:p>
          <a:p>
            <a:pPr eaLnBrk="1"/>
            <a:r>
              <a:rPr lang="en-US" altLang="en-US"/>
              <a:t>(Approximate)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956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3062" y="1189507"/>
            <a:ext cx="3533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Assumes Successful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053576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0527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Delegation of custody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Denials or negative rights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E84E797-9E48-004C-9318-A36735F5E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823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B641420-357A-9A45-9D00-08FC8EE2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655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88D6EE-2EFB-9348-BFA4-CC322071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147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77D8505-F91A-264D-9E05-164A00C30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26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A2581E69-387A-C844-AB02-5F6EBD507C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4F02DDE1-2E58-7A44-BB50-598CDA648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F64E0860-8E4C-924C-943D-EC6DDA7243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ACDB4B74-8C52-7649-BB84-A19792D5D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3619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3B7CFB2D-2666-8841-81DD-E9DF11DF0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182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</p:spTree>
    <p:extLst>
      <p:ext uri="{BB962C8B-B14F-4D97-AF65-F5344CB8AC3E}">
        <p14:creationId xmlns:p14="http://schemas.microsoft.com/office/powerpoint/2010/main" val="3072685776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971</TotalTime>
  <Words>1084</Words>
  <Application>Microsoft Office PowerPoint</Application>
  <PresentationFormat>Letter Paper (8.5x11 in)</PresentationFormat>
  <Paragraphs>322</Paragraphs>
  <Slides>27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Gill Sans MT</vt:lpstr>
      <vt:lpstr>Times New Roman</vt:lpstr>
      <vt:lpstr>Wingdings</vt:lpstr>
      <vt:lpstr>ICS-Theme</vt:lpstr>
      <vt:lpstr>Acrobat Document</vt:lpstr>
      <vt:lpstr>Access Control Evolution and Prospects </vt:lpstr>
      <vt:lpstr>Holistic Cyber Security</vt:lpstr>
      <vt:lpstr>Cyber Security Fundamental Technologies</vt:lpstr>
      <vt:lpstr>Cyber Security Fundamental Limits</vt:lpstr>
      <vt:lpstr>Cryptography</vt:lpstr>
      <vt:lpstr>Access Control PEI Layers</vt:lpstr>
      <vt:lpstr>Access Control</vt:lpstr>
      <vt:lpstr>Discretionary Access Control (DAC)</vt:lpstr>
      <vt:lpstr>Mandatory Access Control (MAC)</vt:lpstr>
      <vt:lpstr>Mandatory Access Control (MAC)</vt:lpstr>
      <vt:lpstr>Access Control</vt:lpstr>
      <vt:lpstr>Role-Based Access Control (RBAC)</vt:lpstr>
      <vt:lpstr>Role-Based Access Control (RBAC)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ABAC Research Space</vt:lpstr>
      <vt:lpstr>Core ABAC Models: ABACβ</vt:lpstr>
      <vt:lpstr>Core ABAC Models: ABACβ</vt:lpstr>
      <vt:lpstr>Administrative ABAC Models: HGABAC</vt:lpstr>
      <vt:lpstr>ABAC Applications:  Cloud Enabled IoT</vt:lpstr>
      <vt:lpstr>Policy Architecture:  Amazon AWS style</vt:lpstr>
      <vt:lpstr>ABAC Enforcement Architecture: Federated ABAC </vt:lpstr>
      <vt:lpstr>Extended ABAC Models: ReBAC versus ABAC </vt:lpstr>
      <vt:lpstr>Foundations: Safety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108</cp:revision>
  <cp:lastPrinted>2019-04-09T18:45:46Z</cp:lastPrinted>
  <dcterms:created xsi:type="dcterms:W3CDTF">2018-03-06T17:13:20Z</dcterms:created>
  <dcterms:modified xsi:type="dcterms:W3CDTF">2019-12-03T22:43:42Z</dcterms:modified>
</cp:coreProperties>
</file>