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30"/>
  </p:notesMasterIdLst>
  <p:handoutMasterIdLst>
    <p:handoutMasterId r:id="rId31"/>
  </p:handoutMasterIdLst>
  <p:sldIdLst>
    <p:sldId id="280" r:id="rId6"/>
    <p:sldId id="293" r:id="rId7"/>
    <p:sldId id="281" r:id="rId8"/>
    <p:sldId id="294" r:id="rId9"/>
    <p:sldId id="295" r:id="rId10"/>
    <p:sldId id="289" r:id="rId11"/>
    <p:sldId id="292" r:id="rId12"/>
    <p:sldId id="291" r:id="rId13"/>
    <p:sldId id="296" r:id="rId14"/>
    <p:sldId id="297" r:id="rId15"/>
    <p:sldId id="290" r:id="rId16"/>
    <p:sldId id="298" r:id="rId17"/>
    <p:sldId id="299" r:id="rId18"/>
    <p:sldId id="300" r:id="rId19"/>
    <p:sldId id="301" r:id="rId20"/>
    <p:sldId id="302" r:id="rId21"/>
    <p:sldId id="303" r:id="rId22"/>
    <p:sldId id="305" r:id="rId23"/>
    <p:sldId id="309" r:id="rId24"/>
    <p:sldId id="310" r:id="rId25"/>
    <p:sldId id="311" r:id="rId26"/>
    <p:sldId id="313" r:id="rId27"/>
    <p:sldId id="315" r:id="rId28"/>
    <p:sldId id="312" r:id="rId29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A50021"/>
    <a:srgbClr val="CC3300"/>
    <a:srgbClr val="131F4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286" y="-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200">
              <a:tabLst>
                <a:tab pos="681038" algn="l"/>
                <a:tab pos="1370013" algn="l"/>
                <a:tab pos="2055813" algn="l"/>
                <a:tab pos="2743200" algn="l"/>
              </a:tabLst>
            </a:pPr>
            <a:fld id="{0C137A8E-DCD0-4026-8679-7DAC59B2E3EE}" type="slidenum">
              <a:rPr lang="en-GB" smtClean="0"/>
              <a:pPr defTabSz="457200">
                <a:tabLst>
                  <a:tab pos="681038" algn="l"/>
                  <a:tab pos="1370013" algn="l"/>
                  <a:tab pos="2055813" algn="l"/>
                  <a:tab pos="2743200" algn="l"/>
                </a:tabLst>
              </a:pPr>
              <a:t>1</a:t>
            </a:fld>
            <a:endParaRPr lang="en-GB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3/28/2012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6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/>
              <a:t>The Data and Application Security and Privacy (DASPY) Challenge 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 smtClean="0">
                <a:solidFill>
                  <a:schemeClr val="tx2"/>
                </a:solidFill>
              </a:rPr>
              <a:t>Prof</a:t>
            </a:r>
            <a:r>
              <a:rPr lang="en-US" sz="28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Executive Director </a:t>
            </a:r>
            <a:r>
              <a:rPr lang="en-US" sz="28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March 29, 2012</a:t>
            </a: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ravi.sandhu@utsa.edu</a:t>
            </a:r>
            <a:endParaRPr lang="en-US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 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 dirty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How to justify investing in security in presence of persistent insecurity?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And, where to invest?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mitigate known attacks in the wild?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mitigate anticipated attacks?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mitigate ultimate attacks?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some combination?</a:t>
            </a:r>
          </a:p>
          <a:p>
            <a:pPr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3C1C5005-DE50-4927-BA4E-89B3D3B2FC9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kern="0" dirty="0" smtClean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Develop a scientific discipline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to cover (at least) the previous characteristics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that can be meaningfully taught in Universities at all levels: BS, MS, PhD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Prognosis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ea typeface="ＭＳ Ｐゴシック" pitchFamily="34" charset="-128"/>
              </a:rPr>
              <a:t>we shall succeed (we have no choice)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Academic Challenge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 Insecurity is inevitable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Death is inevitable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Security investment is nevertheless justified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Mortals nevertheless seek medical care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Too much security can be counter productive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So can too much medical care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Driving Principles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How can we be “secure” while being “insecure”?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 lvl="1"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versus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How can we be “secure”?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Central Question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Sometimes aiming high is very appropriate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 The President’s nuclear football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 Secret formula for Coca Cola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Sometimes not</a:t>
            </a:r>
          </a:p>
          <a:p>
            <a:pPr marL="863600" lvl="2" indent="-323850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 ATM network</a:t>
            </a:r>
          </a:p>
          <a:p>
            <a:pPr marL="863600" lvl="2" indent="-323850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 On-line banking</a:t>
            </a:r>
          </a:p>
          <a:p>
            <a:pPr marL="863600" lvl="2" indent="-323850"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r>
              <a:rPr lang="en-US" sz="3200" dirty="0" smtClean="0">
                <a:ea typeface="ＭＳ Ｐゴシック" pitchFamily="34" charset="-128"/>
              </a:rPr>
              <a:t> E-commerce (B2C)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ea typeface="ＭＳ Ｐゴシック" pitchFamily="34" charset="-128"/>
            </a:endParaRP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How Secure? How Insecure?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Monetary loss is easy to quantify and compensate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Security principles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stop loss mechanisms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audit trail (including physical video)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retail loss tolerance with recourse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wholesale loss avoidance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Technical surprises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no asymmetric cryptography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no </a:t>
            </a:r>
            <a:r>
              <a:rPr lang="en-US" sz="3600" dirty="0" err="1" smtClean="0">
                <a:solidFill>
                  <a:schemeClr val="tx1"/>
                </a:solidFill>
                <a:ea typeface="ＭＳ Ｐゴシック" pitchFamily="34" charset="-128"/>
              </a:rPr>
              <a:t>annonymity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8DB9B66B-53F7-4820-95B1-41DD3E4181E0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Why is the ATM System Secure?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48392" y="2128489"/>
            <a:ext cx="4416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Application Centric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Research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74985" y="4110079"/>
            <a:ext cx="5440913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FOUNDATIONS</a:t>
            </a:r>
          </a:p>
          <a:p>
            <a:pPr algn="ctr"/>
            <a:r>
              <a:rPr lang="en-US" sz="3200" b="1" dirty="0" smtClean="0"/>
              <a:t>Building blocks and theory</a:t>
            </a:r>
            <a:endParaRPr lang="en-US" sz="3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993053" y="1973179"/>
            <a:ext cx="2414444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Application</a:t>
            </a:r>
          </a:p>
          <a:p>
            <a:pPr algn="ctr"/>
            <a:r>
              <a:rPr lang="en-US" sz="3200" b="1" dirty="0" smtClean="0"/>
              <a:t>Centric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94915" y="1973179"/>
            <a:ext cx="2451312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Technology</a:t>
            </a:r>
          </a:p>
          <a:p>
            <a:pPr algn="ctr"/>
            <a:r>
              <a:rPr lang="en-US" sz="3200" b="1" dirty="0" smtClean="0"/>
              <a:t>Centric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96350" y="1973179"/>
            <a:ext cx="1596911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Attack</a:t>
            </a:r>
          </a:p>
          <a:p>
            <a:pPr algn="ctr"/>
            <a:r>
              <a:rPr lang="en-US" sz="3200" b="1" dirty="0" smtClean="0"/>
              <a:t>Centric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62187B21-1ACD-4506-8145-ACF2F9909CD3}" type="slidenum">
              <a:rPr lang="en-GB" smtClean="0">
                <a:latin typeface="Arial" charset="0"/>
                <a:ea typeface="ＭＳ Ｐゴシック" pitchFamily="34" charset="-128"/>
              </a:rPr>
              <a:pPr>
                <a:buFont typeface="Wingdings" charset="2"/>
                <a:buNone/>
              </a:pPr>
              <a:t>17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DASPY System Challenge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5288" y="1423988"/>
            <a:ext cx="2557462" cy="554037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Security and system goals</a:t>
            </a:r>
          </a:p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(objectives/policy)</a:t>
            </a:r>
          </a:p>
        </p:txBody>
      </p:sp>
      <p:sp>
        <p:nvSpPr>
          <p:cNvPr id="5" name="Rectangle 4"/>
          <p:cNvSpPr/>
          <p:nvPr/>
        </p:nvSpPr>
        <p:spPr>
          <a:xfrm>
            <a:off x="1665288" y="2322513"/>
            <a:ext cx="2557462" cy="554037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Policy models</a:t>
            </a:r>
          </a:p>
        </p:txBody>
      </p:sp>
      <p:sp>
        <p:nvSpPr>
          <p:cNvPr id="6" name="Rectangle 5"/>
          <p:cNvSpPr/>
          <p:nvPr/>
        </p:nvSpPr>
        <p:spPr>
          <a:xfrm>
            <a:off x="1665288" y="3290888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Enforcement models</a:t>
            </a:r>
          </a:p>
        </p:txBody>
      </p:sp>
      <p:sp>
        <p:nvSpPr>
          <p:cNvPr id="7" name="Rectangle 6"/>
          <p:cNvSpPr/>
          <p:nvPr/>
        </p:nvSpPr>
        <p:spPr>
          <a:xfrm>
            <a:off x="1665288" y="4259263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Implementation models</a:t>
            </a:r>
          </a:p>
        </p:txBody>
      </p:sp>
      <p:cxnSp>
        <p:nvCxnSpPr>
          <p:cNvPr id="22536" name="Straight Connector 38"/>
          <p:cNvCxnSpPr>
            <a:cxnSpLocks noChangeShapeType="1"/>
            <a:stCxn id="5" idx="2"/>
            <a:endCxn id="6" idx="0"/>
          </p:cNvCxnSpPr>
          <p:nvPr/>
        </p:nvCxnSpPr>
        <p:spPr bwMode="auto">
          <a:xfrm rot="5400000">
            <a:off x="2736056" y="3083719"/>
            <a:ext cx="414338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22537" name="Straight Connector 39"/>
          <p:cNvCxnSpPr>
            <a:cxnSpLocks noChangeShapeType="1"/>
            <a:stCxn id="6" idx="2"/>
            <a:endCxn id="7" idx="0"/>
          </p:cNvCxnSpPr>
          <p:nvPr/>
        </p:nvCxnSpPr>
        <p:spPr bwMode="auto">
          <a:xfrm rot="5400000">
            <a:off x="2735262" y="4051301"/>
            <a:ext cx="415925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sp>
        <p:nvSpPr>
          <p:cNvPr id="22538" name="TextBox 40"/>
          <p:cNvSpPr txBox="1">
            <a:spLocks noChangeArrowheads="1"/>
          </p:cNvSpPr>
          <p:nvPr/>
        </p:nvSpPr>
        <p:spPr bwMode="auto">
          <a:xfrm>
            <a:off x="4498975" y="1528763"/>
            <a:ext cx="2003425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Necessarily informal</a:t>
            </a:r>
          </a:p>
        </p:txBody>
      </p:sp>
      <p:sp>
        <p:nvSpPr>
          <p:cNvPr id="22539" name="TextBox 41"/>
          <p:cNvSpPr txBox="1">
            <a:spLocks noChangeArrowheads="1"/>
          </p:cNvSpPr>
          <p:nvPr/>
        </p:nvSpPr>
        <p:spPr bwMode="auto">
          <a:xfrm>
            <a:off x="4445000" y="2122488"/>
            <a:ext cx="4078288" cy="81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Specified using users, subjects, objects, admins, labels, roles, groups, etc. in an ideal setting.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Security analysis (objectives, properties, etc.).</a:t>
            </a:r>
          </a:p>
        </p:txBody>
      </p:sp>
      <p:sp>
        <p:nvSpPr>
          <p:cNvPr id="22540" name="TextBox 42"/>
          <p:cNvSpPr txBox="1">
            <a:spLocks noChangeArrowheads="1"/>
          </p:cNvSpPr>
          <p:nvPr/>
        </p:nvSpPr>
        <p:spPr bwMode="auto">
          <a:xfrm>
            <a:off x="4498975" y="3073400"/>
            <a:ext cx="4503738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Approximated policy realized using system architecture with trusted servers, protocols,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Enforcement level security analysis (e.g. stale information due to network latency, protocol proofs, etc.).</a:t>
            </a:r>
          </a:p>
        </p:txBody>
      </p:sp>
      <p:sp>
        <p:nvSpPr>
          <p:cNvPr id="22541" name="TextBox 43"/>
          <p:cNvSpPr txBox="1">
            <a:spLocks noChangeArrowheads="1"/>
          </p:cNvSpPr>
          <p:nvPr/>
        </p:nvSpPr>
        <p:spPr bwMode="auto">
          <a:xfrm>
            <a:off x="4498975" y="4156075"/>
            <a:ext cx="3800475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Technologies such as Cloud Computing, Trusted Computing,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Implementation level security analysis (e.g. vulnerability analysis, penetration testing, etc.)</a:t>
            </a:r>
          </a:p>
        </p:txBody>
      </p:sp>
      <p:sp>
        <p:nvSpPr>
          <p:cNvPr id="22542" name="TextBox 44"/>
          <p:cNvSpPr txBox="1">
            <a:spLocks noChangeArrowheads="1"/>
          </p:cNvSpPr>
          <p:nvPr/>
        </p:nvSpPr>
        <p:spPr bwMode="auto">
          <a:xfrm>
            <a:off x="4498975" y="5345113"/>
            <a:ext cx="38004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Software and Hardware</a:t>
            </a:r>
          </a:p>
        </p:txBody>
      </p:sp>
      <p:cxnSp>
        <p:nvCxnSpPr>
          <p:cNvPr id="22543" name="Straight Connector 45"/>
          <p:cNvCxnSpPr>
            <a:cxnSpLocks noChangeShapeType="1"/>
            <a:stCxn id="4" idx="2"/>
            <a:endCxn id="5" idx="0"/>
          </p:cNvCxnSpPr>
          <p:nvPr/>
        </p:nvCxnSpPr>
        <p:spPr bwMode="auto">
          <a:xfrm rot="5400000">
            <a:off x="2770981" y="2150269"/>
            <a:ext cx="344488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cxnSp>
        <p:nvCxnSpPr>
          <p:cNvPr id="22544" name="Straight Connector 46"/>
          <p:cNvCxnSpPr>
            <a:cxnSpLocks noChangeShapeType="1"/>
            <a:stCxn id="7" idx="2"/>
          </p:cNvCxnSpPr>
          <p:nvPr/>
        </p:nvCxnSpPr>
        <p:spPr bwMode="auto">
          <a:xfrm rot="5400000">
            <a:off x="2770187" y="4984751"/>
            <a:ext cx="346075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sp>
        <p:nvSpPr>
          <p:cNvPr id="17" name="Rectangle 16"/>
          <p:cNvSpPr/>
          <p:nvPr/>
        </p:nvSpPr>
        <p:spPr>
          <a:xfrm>
            <a:off x="1665288" y="5157788"/>
            <a:ext cx="2557462" cy="552450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Concrete System</a:t>
            </a:r>
          </a:p>
        </p:txBody>
      </p:sp>
      <p:sp>
        <p:nvSpPr>
          <p:cNvPr id="2254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2547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357" y="2122488"/>
            <a:ext cx="37702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</a:t>
            </a:r>
          </a:p>
          <a:p>
            <a:pPr algn="ctr"/>
            <a:r>
              <a:rPr lang="en-US" b="1" dirty="0" smtClean="0"/>
              <a:t>E</a:t>
            </a:r>
          </a:p>
          <a:p>
            <a:pPr algn="ctr"/>
            <a:r>
              <a:rPr lang="en-US" b="1" dirty="0" smtClean="0"/>
              <a:t>I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M</a:t>
            </a:r>
          </a:p>
          <a:p>
            <a:pPr algn="ctr"/>
            <a:r>
              <a:rPr lang="en-US" b="1" dirty="0" smtClean="0"/>
              <a:t>O</a:t>
            </a:r>
          </a:p>
          <a:p>
            <a:pPr algn="ctr"/>
            <a:r>
              <a:rPr lang="en-US" b="1" dirty="0" smtClean="0"/>
              <a:t>D</a:t>
            </a:r>
          </a:p>
          <a:p>
            <a:pPr algn="ctr"/>
            <a:r>
              <a:rPr lang="en-US" b="1" dirty="0" smtClean="0"/>
              <a:t>E</a:t>
            </a:r>
          </a:p>
          <a:p>
            <a:pPr algn="ctr"/>
            <a:r>
              <a:rPr lang="en-US" b="1" dirty="0" smtClean="0"/>
              <a:t>L</a:t>
            </a:r>
          </a:p>
          <a:p>
            <a:pPr algn="ctr"/>
            <a:r>
              <a:rPr lang="en-US" b="1" dirty="0" smtClean="0"/>
              <a:t>S</a:t>
            </a:r>
          </a:p>
          <a:p>
            <a:pPr algn="ctr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RBAC96 Model (P Layer)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18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4" name="Oval 3"/>
          <p:cNvSpPr>
            <a:spLocks noChangeArrowheads="1"/>
          </p:cNvSpPr>
          <p:nvPr/>
        </p:nvSpPr>
        <p:spPr bwMode="auto">
          <a:xfrm>
            <a:off x="3906243" y="2796380"/>
            <a:ext cx="1935620" cy="126169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ROLES</a:t>
            </a:r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2080880" y="3426352"/>
            <a:ext cx="1769359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 flipH="1">
            <a:off x="5841862" y="3426352"/>
            <a:ext cx="163285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1874011" y="1830421"/>
            <a:ext cx="1740321" cy="597549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USER-ROLE</a:t>
            </a:r>
          </a:p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ASSIGNMENT</a:t>
            </a: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6213421" y="1830421"/>
            <a:ext cx="2522586" cy="597549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PERMISSIONS-ROLE</a:t>
            </a:r>
          </a:p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ASSIGNMENT</a:t>
            </a:r>
          </a:p>
        </p:txBody>
      </p:sp>
      <p:sp>
        <p:nvSpPr>
          <p:cNvPr id="27" name="Oval 8"/>
          <p:cNvSpPr>
            <a:spLocks noChangeArrowheads="1"/>
          </p:cNvSpPr>
          <p:nvPr/>
        </p:nvSpPr>
        <p:spPr bwMode="auto">
          <a:xfrm>
            <a:off x="91006" y="2796380"/>
            <a:ext cx="1933870" cy="126169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USERS</a:t>
            </a:r>
          </a:p>
        </p:txBody>
      </p:sp>
      <p:sp>
        <p:nvSpPr>
          <p:cNvPr id="28" name="Oval 9"/>
          <p:cNvSpPr>
            <a:spLocks noChangeArrowheads="1"/>
          </p:cNvSpPr>
          <p:nvPr/>
        </p:nvSpPr>
        <p:spPr bwMode="auto">
          <a:xfrm>
            <a:off x="7556969" y="2796380"/>
            <a:ext cx="2432651" cy="126169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745" tIns="48997" rIns="99745" bIns="48997" anchor="ctr"/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PERMISSIONS</a:t>
            </a:r>
          </a:p>
        </p:txBody>
      </p:sp>
      <p:sp>
        <p:nvSpPr>
          <p:cNvPr id="29" name="Line 10"/>
          <p:cNvSpPr>
            <a:spLocks noChangeShapeType="1"/>
          </p:cNvSpPr>
          <p:nvPr/>
        </p:nvSpPr>
        <p:spPr bwMode="auto">
          <a:xfrm flipH="1">
            <a:off x="6174383" y="3426352"/>
            <a:ext cx="967811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>
            <a:off x="2495655" y="3426352"/>
            <a:ext cx="1023814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1" name="Oval 12"/>
          <p:cNvSpPr>
            <a:spLocks noChangeArrowheads="1"/>
          </p:cNvSpPr>
          <p:nvPr/>
        </p:nvSpPr>
        <p:spPr bwMode="auto">
          <a:xfrm>
            <a:off x="2707418" y="4525306"/>
            <a:ext cx="607287" cy="1919667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grpSp>
        <p:nvGrpSpPr>
          <p:cNvPr id="32" name="Group 13"/>
          <p:cNvGrpSpPr>
            <a:grpSpLocks/>
          </p:cNvGrpSpPr>
          <p:nvPr/>
        </p:nvGrpSpPr>
        <p:grpSpPr bwMode="auto">
          <a:xfrm>
            <a:off x="2658416" y="4772045"/>
            <a:ext cx="703544" cy="1426189"/>
            <a:chOff x="1519" y="3164"/>
            <a:chExt cx="402" cy="815"/>
          </a:xfrm>
        </p:grpSpPr>
        <p:sp>
          <p:nvSpPr>
            <p:cNvPr id="33" name="Oval 14"/>
            <p:cNvSpPr>
              <a:spLocks noChangeArrowheads="1"/>
            </p:cNvSpPr>
            <p:nvPr/>
          </p:nvSpPr>
          <p:spPr bwMode="auto">
            <a:xfrm>
              <a:off x="1665" y="3164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Oval 15"/>
            <p:cNvSpPr>
              <a:spLocks noChangeArrowheads="1"/>
            </p:cNvSpPr>
            <p:nvPr/>
          </p:nvSpPr>
          <p:spPr bwMode="auto">
            <a:xfrm>
              <a:off x="1665" y="3399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Oval 16"/>
            <p:cNvSpPr>
              <a:spLocks noChangeArrowheads="1"/>
            </p:cNvSpPr>
            <p:nvPr/>
          </p:nvSpPr>
          <p:spPr bwMode="auto">
            <a:xfrm>
              <a:off x="1665" y="3870"/>
              <a:ext cx="111" cy="109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17"/>
            <p:cNvSpPr>
              <a:spLocks noChangeArrowheads="1"/>
            </p:cNvSpPr>
            <p:nvPr/>
          </p:nvSpPr>
          <p:spPr bwMode="auto">
            <a:xfrm>
              <a:off x="1519" y="3405"/>
              <a:ext cx="402" cy="428"/>
            </a:xfrm>
            <a:prstGeom prst="rect">
              <a:avLst/>
            </a:prstGeom>
            <a:noFill/>
            <a:ln w="508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defTabSz="986944">
                <a:lnSpc>
                  <a:spcPct val="90000"/>
                </a:lnSpc>
              </a:pPr>
              <a:r>
                <a:rPr lang="en-US" sz="4700" dirty="0"/>
                <a:t>...</a:t>
              </a:r>
            </a:p>
          </p:txBody>
        </p:sp>
      </p:grpSp>
      <p:sp>
        <p:nvSpPr>
          <p:cNvPr id="37" name="Line 18"/>
          <p:cNvSpPr>
            <a:spLocks noChangeShapeType="1"/>
          </p:cNvSpPr>
          <p:nvPr/>
        </p:nvSpPr>
        <p:spPr bwMode="auto">
          <a:xfrm flipH="1" flipV="1">
            <a:off x="1279330" y="4058075"/>
            <a:ext cx="1797361" cy="128969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8" name="Line 19"/>
          <p:cNvSpPr>
            <a:spLocks noChangeShapeType="1"/>
          </p:cNvSpPr>
          <p:nvPr/>
        </p:nvSpPr>
        <p:spPr bwMode="auto">
          <a:xfrm flipV="1">
            <a:off x="3160696" y="3975829"/>
            <a:ext cx="1270579" cy="137194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39" name="Line 20"/>
          <p:cNvSpPr>
            <a:spLocks noChangeShapeType="1"/>
          </p:cNvSpPr>
          <p:nvPr/>
        </p:nvSpPr>
        <p:spPr bwMode="auto">
          <a:xfrm flipV="1">
            <a:off x="3491467" y="4222568"/>
            <a:ext cx="691292" cy="79621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0" name="Rectangle 21"/>
          <p:cNvSpPr>
            <a:spLocks noChangeArrowheads="1"/>
          </p:cNvSpPr>
          <p:nvPr/>
        </p:nvSpPr>
        <p:spPr bwMode="auto">
          <a:xfrm>
            <a:off x="3571972" y="5410767"/>
            <a:ext cx="1381248" cy="3482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SESSIONS</a:t>
            </a:r>
          </a:p>
        </p:txBody>
      </p:sp>
      <p:sp>
        <p:nvSpPr>
          <p:cNvPr id="41" name="Line 22"/>
          <p:cNvSpPr>
            <a:spLocks noChangeShapeType="1"/>
          </p:cNvSpPr>
          <p:nvPr/>
        </p:nvSpPr>
        <p:spPr bwMode="auto">
          <a:xfrm>
            <a:off x="4459276" y="1807672"/>
            <a:ext cx="0" cy="101495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2" name="Line 23"/>
          <p:cNvSpPr>
            <a:spLocks noChangeShapeType="1"/>
          </p:cNvSpPr>
          <p:nvPr/>
        </p:nvSpPr>
        <p:spPr bwMode="auto">
          <a:xfrm>
            <a:off x="4459276" y="1725426"/>
            <a:ext cx="0" cy="76821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3" name="Line 24"/>
          <p:cNvSpPr>
            <a:spLocks noChangeShapeType="1"/>
          </p:cNvSpPr>
          <p:nvPr/>
        </p:nvSpPr>
        <p:spPr bwMode="auto">
          <a:xfrm>
            <a:off x="5455089" y="1807672"/>
            <a:ext cx="0" cy="101495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4" name="Line 25"/>
          <p:cNvSpPr>
            <a:spLocks noChangeShapeType="1"/>
          </p:cNvSpPr>
          <p:nvPr/>
        </p:nvSpPr>
        <p:spPr bwMode="auto">
          <a:xfrm>
            <a:off x="5455089" y="1725426"/>
            <a:ext cx="0" cy="76821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5" name="Line 26"/>
          <p:cNvSpPr>
            <a:spLocks noChangeShapeType="1"/>
          </p:cNvSpPr>
          <p:nvPr/>
        </p:nvSpPr>
        <p:spPr bwMode="auto">
          <a:xfrm>
            <a:off x="4487278" y="1697427"/>
            <a:ext cx="939809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3791844" y="1007956"/>
            <a:ext cx="2496938" cy="3482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ROLE HIERARCHIES</a:t>
            </a:r>
          </a:p>
        </p:txBody>
      </p:sp>
      <p:sp>
        <p:nvSpPr>
          <p:cNvPr id="47" name="Rectangle 28"/>
          <p:cNvSpPr>
            <a:spLocks noChangeArrowheads="1"/>
          </p:cNvSpPr>
          <p:nvPr/>
        </p:nvSpPr>
        <p:spPr bwMode="auto">
          <a:xfrm>
            <a:off x="6074628" y="5713504"/>
            <a:ext cx="1868561" cy="34825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9745" tIns="48997" rIns="99745" bIns="48997">
            <a:spAutoFit/>
          </a:bodyPr>
          <a:lstStyle/>
          <a:p>
            <a:pPr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CONSTRAINTS</a:t>
            </a:r>
          </a:p>
        </p:txBody>
      </p:sp>
      <p:sp>
        <p:nvSpPr>
          <p:cNvPr id="48" name="Line 29"/>
          <p:cNvSpPr>
            <a:spLocks noChangeShapeType="1"/>
          </p:cNvSpPr>
          <p:nvPr/>
        </p:nvSpPr>
        <p:spPr bwMode="auto">
          <a:xfrm flipH="1" flipV="1">
            <a:off x="5427087" y="5538511"/>
            <a:ext cx="1963622" cy="138245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49" name="Line 30"/>
          <p:cNvSpPr>
            <a:spLocks noChangeShapeType="1"/>
          </p:cNvSpPr>
          <p:nvPr/>
        </p:nvSpPr>
        <p:spPr bwMode="auto">
          <a:xfrm flipH="1" flipV="1">
            <a:off x="6671414" y="2658135"/>
            <a:ext cx="719295" cy="3018621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0" name="Line 31"/>
          <p:cNvSpPr>
            <a:spLocks noChangeShapeType="1"/>
          </p:cNvSpPr>
          <p:nvPr/>
        </p:nvSpPr>
        <p:spPr bwMode="auto">
          <a:xfrm flipH="1" flipV="1">
            <a:off x="3934244" y="4880540"/>
            <a:ext cx="3374209" cy="796216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1" name="Line 32"/>
          <p:cNvSpPr>
            <a:spLocks noChangeShapeType="1"/>
          </p:cNvSpPr>
          <p:nvPr/>
        </p:nvSpPr>
        <p:spPr bwMode="auto">
          <a:xfrm flipH="1" flipV="1">
            <a:off x="3104693" y="3562847"/>
            <a:ext cx="4203761" cy="2113909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2" name="Line 33"/>
          <p:cNvSpPr>
            <a:spLocks noChangeShapeType="1"/>
          </p:cNvSpPr>
          <p:nvPr/>
        </p:nvSpPr>
        <p:spPr bwMode="auto">
          <a:xfrm flipH="1" flipV="1">
            <a:off x="4930056" y="1916167"/>
            <a:ext cx="2296142" cy="3678342"/>
          </a:xfrm>
          <a:prstGeom prst="line">
            <a:avLst/>
          </a:prstGeom>
          <a:noFill/>
          <a:ln w="50800">
            <a:pattFill prst="nar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Server Pull Model (E Layer)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19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2016126" y="1931918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Client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6384397" y="1931918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55" name="Line 5"/>
          <p:cNvSpPr>
            <a:spLocks noChangeShapeType="1"/>
          </p:cNvSpPr>
          <p:nvPr/>
        </p:nvSpPr>
        <p:spPr bwMode="auto">
          <a:xfrm>
            <a:off x="3696229" y="2519892"/>
            <a:ext cx="2688167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3699730" y="4367813"/>
            <a:ext cx="2684667" cy="1551724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User-role</a:t>
            </a:r>
          </a:p>
          <a:p>
            <a:pPr algn="ctr"/>
            <a:r>
              <a:rPr lang="en-US" sz="2800" b="1">
                <a:solidFill>
                  <a:schemeClr val="tx2"/>
                </a:solidFill>
              </a:rPr>
              <a:t>Authorization</a:t>
            </a:r>
          </a:p>
          <a:p>
            <a:pPr algn="ctr"/>
            <a:r>
              <a:rPr lang="en-US" sz="2800" b="1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V="1">
            <a:off x="5040313" y="2855878"/>
            <a:ext cx="1344083" cy="1427939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>
          <a:xfrm>
            <a:off x="503238" y="1398588"/>
            <a:ext cx="9303371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The ATM (Automatic Teller Machine) network 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secure enough (but insecure)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global in scope and rapidly growing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But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not securable by academically taught cyber security 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not studied as a success story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missing technologies highly regarded by academia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Similar “paradoxes” apply to</a:t>
            </a: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on-line banking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e-commerce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etc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8DB9B66B-53F7-4820-95B1-41DD3E4181E0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ATM “Paradox”</a:t>
            </a:r>
            <a:endParaRPr lang="en-US" sz="40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Client Pull Model (E Layer)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20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2016126" y="1931918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Client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6384397" y="1931918"/>
            <a:ext cx="1683604" cy="1259946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55" name="Line 5"/>
          <p:cNvSpPr>
            <a:spLocks noChangeShapeType="1"/>
          </p:cNvSpPr>
          <p:nvPr/>
        </p:nvSpPr>
        <p:spPr bwMode="auto">
          <a:xfrm>
            <a:off x="3696229" y="2519892"/>
            <a:ext cx="2688167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3699730" y="4367813"/>
            <a:ext cx="2684667" cy="1551724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User-role</a:t>
            </a:r>
          </a:p>
          <a:p>
            <a:pPr algn="ctr"/>
            <a:r>
              <a:rPr lang="en-US" sz="2800" b="1">
                <a:solidFill>
                  <a:schemeClr val="tx2"/>
                </a:solidFill>
              </a:rPr>
              <a:t>Authorization</a:t>
            </a:r>
          </a:p>
          <a:p>
            <a:pPr algn="ctr"/>
            <a:r>
              <a:rPr lang="en-US" sz="2800" b="1">
                <a:solidFill>
                  <a:schemeClr val="tx2"/>
                </a:solidFill>
              </a:rPr>
              <a:t>Server</a:t>
            </a: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H="1" flipV="1">
            <a:off x="2738438" y="3191863"/>
            <a:ext cx="2301875" cy="1091953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 type="triangle" w="med" len="med"/>
            <a:tailEnd type="triangle" w="med" len="med"/>
          </a:ln>
        </p:spPr>
        <p:txBody>
          <a:bodyPr wrap="none" lIns="100794" tIns="50397" rIns="100794" bIns="50397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62187B21-1ACD-4506-8145-ACF2F9909CD3}" type="slidenum">
              <a:rPr lang="en-GB" smtClean="0">
                <a:latin typeface="Arial" charset="0"/>
                <a:ea typeface="ＭＳ Ｐゴシック" pitchFamily="34" charset="-128"/>
              </a:rPr>
              <a:pPr>
                <a:buFont typeface="Wingdings" charset="2"/>
                <a:buNone/>
              </a:pPr>
              <a:t>21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DASPY System Challenge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5288" y="1423988"/>
            <a:ext cx="2557462" cy="554037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Security and system goals</a:t>
            </a:r>
          </a:p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(objectives/policy)</a:t>
            </a:r>
          </a:p>
        </p:txBody>
      </p:sp>
      <p:sp>
        <p:nvSpPr>
          <p:cNvPr id="5" name="Rectangle 4"/>
          <p:cNvSpPr/>
          <p:nvPr/>
        </p:nvSpPr>
        <p:spPr>
          <a:xfrm>
            <a:off x="1665288" y="2322513"/>
            <a:ext cx="2557462" cy="554037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Policy models</a:t>
            </a:r>
          </a:p>
        </p:txBody>
      </p:sp>
      <p:sp>
        <p:nvSpPr>
          <p:cNvPr id="6" name="Rectangle 5"/>
          <p:cNvSpPr/>
          <p:nvPr/>
        </p:nvSpPr>
        <p:spPr>
          <a:xfrm>
            <a:off x="1665288" y="3290888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Enforcement models</a:t>
            </a:r>
          </a:p>
        </p:txBody>
      </p:sp>
      <p:sp>
        <p:nvSpPr>
          <p:cNvPr id="7" name="Rectangle 6"/>
          <p:cNvSpPr/>
          <p:nvPr/>
        </p:nvSpPr>
        <p:spPr>
          <a:xfrm>
            <a:off x="1665288" y="4259263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Implementation models</a:t>
            </a:r>
          </a:p>
        </p:txBody>
      </p:sp>
      <p:cxnSp>
        <p:nvCxnSpPr>
          <p:cNvPr id="22536" name="Straight Connector 38"/>
          <p:cNvCxnSpPr>
            <a:cxnSpLocks noChangeShapeType="1"/>
            <a:stCxn id="5" idx="2"/>
            <a:endCxn id="6" idx="0"/>
          </p:cNvCxnSpPr>
          <p:nvPr/>
        </p:nvCxnSpPr>
        <p:spPr bwMode="auto">
          <a:xfrm rot="5400000">
            <a:off x="2736056" y="3083719"/>
            <a:ext cx="414338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22537" name="Straight Connector 39"/>
          <p:cNvCxnSpPr>
            <a:cxnSpLocks noChangeShapeType="1"/>
            <a:stCxn id="6" idx="2"/>
            <a:endCxn id="7" idx="0"/>
          </p:cNvCxnSpPr>
          <p:nvPr/>
        </p:nvCxnSpPr>
        <p:spPr bwMode="auto">
          <a:xfrm rot="5400000">
            <a:off x="2735262" y="4051301"/>
            <a:ext cx="415925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sp>
        <p:nvSpPr>
          <p:cNvPr id="22538" name="TextBox 40"/>
          <p:cNvSpPr txBox="1">
            <a:spLocks noChangeArrowheads="1"/>
          </p:cNvSpPr>
          <p:nvPr/>
        </p:nvSpPr>
        <p:spPr bwMode="auto">
          <a:xfrm>
            <a:off x="4498975" y="1528763"/>
            <a:ext cx="2003425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Necessarily informal</a:t>
            </a:r>
          </a:p>
        </p:txBody>
      </p:sp>
      <p:sp>
        <p:nvSpPr>
          <p:cNvPr id="22539" name="TextBox 41"/>
          <p:cNvSpPr txBox="1">
            <a:spLocks noChangeArrowheads="1"/>
          </p:cNvSpPr>
          <p:nvPr/>
        </p:nvSpPr>
        <p:spPr bwMode="auto">
          <a:xfrm>
            <a:off x="4445000" y="2122488"/>
            <a:ext cx="4078288" cy="81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Specified using users, subjects, objects, admins, labels, roles, groups, etc. in an ideal setting.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Security analysis (objectives, properties, etc.).</a:t>
            </a:r>
          </a:p>
        </p:txBody>
      </p:sp>
      <p:sp>
        <p:nvSpPr>
          <p:cNvPr id="22540" name="TextBox 42"/>
          <p:cNvSpPr txBox="1">
            <a:spLocks noChangeArrowheads="1"/>
          </p:cNvSpPr>
          <p:nvPr/>
        </p:nvSpPr>
        <p:spPr bwMode="auto">
          <a:xfrm>
            <a:off x="4498975" y="3073400"/>
            <a:ext cx="4503738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Approximated policy realized using system architecture with trusted servers, protocols,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Enforcement level security analysis (e.g. stale information due to network latency, protocol proofs, etc.).</a:t>
            </a:r>
          </a:p>
        </p:txBody>
      </p:sp>
      <p:sp>
        <p:nvSpPr>
          <p:cNvPr id="22541" name="TextBox 43"/>
          <p:cNvSpPr txBox="1">
            <a:spLocks noChangeArrowheads="1"/>
          </p:cNvSpPr>
          <p:nvPr/>
        </p:nvSpPr>
        <p:spPr bwMode="auto">
          <a:xfrm>
            <a:off x="4498975" y="4156075"/>
            <a:ext cx="3800475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Technologies such as Cloud Computing, Trusted Computing,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Implementation level security analysis (e.g. vulnerability analysis, penetration testing, etc.)</a:t>
            </a:r>
          </a:p>
        </p:txBody>
      </p:sp>
      <p:sp>
        <p:nvSpPr>
          <p:cNvPr id="22542" name="TextBox 44"/>
          <p:cNvSpPr txBox="1">
            <a:spLocks noChangeArrowheads="1"/>
          </p:cNvSpPr>
          <p:nvPr/>
        </p:nvSpPr>
        <p:spPr bwMode="auto">
          <a:xfrm>
            <a:off x="4498975" y="5345113"/>
            <a:ext cx="38004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Software and Hardware</a:t>
            </a:r>
          </a:p>
        </p:txBody>
      </p:sp>
      <p:cxnSp>
        <p:nvCxnSpPr>
          <p:cNvPr id="22543" name="Straight Connector 45"/>
          <p:cNvCxnSpPr>
            <a:cxnSpLocks noChangeShapeType="1"/>
            <a:stCxn id="4" idx="2"/>
            <a:endCxn id="5" idx="0"/>
          </p:cNvCxnSpPr>
          <p:nvPr/>
        </p:nvCxnSpPr>
        <p:spPr bwMode="auto">
          <a:xfrm rot="5400000">
            <a:off x="2770981" y="2150269"/>
            <a:ext cx="344488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cxnSp>
        <p:nvCxnSpPr>
          <p:cNvPr id="22544" name="Straight Connector 46"/>
          <p:cNvCxnSpPr>
            <a:cxnSpLocks noChangeShapeType="1"/>
            <a:stCxn id="7" idx="2"/>
          </p:cNvCxnSpPr>
          <p:nvPr/>
        </p:nvCxnSpPr>
        <p:spPr bwMode="auto">
          <a:xfrm rot="5400000">
            <a:off x="2770187" y="4984751"/>
            <a:ext cx="346075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sp>
        <p:nvSpPr>
          <p:cNvPr id="17" name="Rectangle 16"/>
          <p:cNvSpPr/>
          <p:nvPr/>
        </p:nvSpPr>
        <p:spPr>
          <a:xfrm>
            <a:off x="1665288" y="5157788"/>
            <a:ext cx="2557462" cy="552450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Concrete System</a:t>
            </a:r>
          </a:p>
        </p:txBody>
      </p:sp>
      <p:sp>
        <p:nvSpPr>
          <p:cNvPr id="2254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2547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357" y="2122488"/>
            <a:ext cx="37702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</a:t>
            </a:r>
          </a:p>
          <a:p>
            <a:pPr algn="ctr"/>
            <a:r>
              <a:rPr lang="en-US" b="1" dirty="0" smtClean="0"/>
              <a:t>E</a:t>
            </a:r>
          </a:p>
          <a:p>
            <a:pPr algn="ctr"/>
            <a:r>
              <a:rPr lang="en-US" b="1" dirty="0" smtClean="0"/>
              <a:t>I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M</a:t>
            </a:r>
          </a:p>
          <a:p>
            <a:pPr algn="ctr"/>
            <a:r>
              <a:rPr lang="en-US" b="1" dirty="0" smtClean="0"/>
              <a:t>O</a:t>
            </a:r>
          </a:p>
          <a:p>
            <a:pPr algn="ctr"/>
            <a:r>
              <a:rPr lang="en-US" b="1" dirty="0" smtClean="0"/>
              <a:t>D</a:t>
            </a:r>
          </a:p>
          <a:p>
            <a:pPr algn="ctr"/>
            <a:r>
              <a:rPr lang="en-US" b="1" dirty="0" smtClean="0"/>
              <a:t>E</a:t>
            </a:r>
          </a:p>
          <a:p>
            <a:pPr algn="ctr"/>
            <a:r>
              <a:rPr lang="en-US" b="1" dirty="0" smtClean="0"/>
              <a:t>L</a:t>
            </a:r>
          </a:p>
          <a:p>
            <a:pPr algn="ctr"/>
            <a:r>
              <a:rPr lang="en-US" b="1" dirty="0" smtClean="0"/>
              <a:t>S</a:t>
            </a:r>
          </a:p>
          <a:p>
            <a:pPr algn="ctr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BC2471-6E7C-41E1-8199-B5A4864C3208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g-SIS Model </a:t>
            </a: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(P layer)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503238" y="914400"/>
            <a:ext cx="9069387" cy="5807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>
              <a:buSzPct val="75000"/>
              <a:buFont typeface="Wingdings" pitchFamily="2" charset="2"/>
              <a:buChar char="Ø"/>
              <a:defRPr/>
            </a:pPr>
            <a:r>
              <a:rPr lang="en-US" sz="28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Operational aspects</a:t>
            </a:r>
            <a:endParaRPr lang="en-US" sz="24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Group operation semantics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Add, Join, Leave, Remove, etc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Multicast group is one example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Object model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Read-only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Read-Write (no versioning </a:t>
            </a:r>
            <a:r>
              <a:rPr lang="en-US" sz="2400" kern="0" dirty="0" err="1">
                <a:latin typeface="Arial" pitchFamily="34" charset="0"/>
                <a:ea typeface="ＭＳ Ｐゴシック" charset="-128"/>
                <a:cs typeface="ＭＳ Ｐゴシック" charset="-128"/>
              </a:rPr>
              <a:t>vs</a:t>
            </a: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 versioning)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User-subject model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Read-only Vs read-write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Policy specification</a:t>
            </a:r>
            <a:endParaRPr lang="en-US" sz="28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  <a:p>
            <a:pPr marL="431800" indent="-323850" eaLnBrk="0">
              <a:buSzPct val="75000"/>
              <a:buFont typeface="Wingdings" pitchFamily="2" charset="2"/>
              <a:buChar char="Ø"/>
              <a:defRPr/>
            </a:pPr>
            <a:r>
              <a:rPr lang="en-US" sz="28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Administrative aspects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Authorization to create group, user join/leave, object add/remove, etc.</a:t>
            </a:r>
            <a:endParaRPr lang="en-US" sz="28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5607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7245350" y="1084263"/>
            <a:ext cx="2362200" cy="2743200"/>
            <a:chOff x="5422900" y="1555156"/>
            <a:chExt cx="3492500" cy="3700412"/>
          </a:xfrm>
        </p:grpSpPr>
        <p:sp>
          <p:nvSpPr>
            <p:cNvPr id="25609" name="Text Box 18"/>
            <p:cNvSpPr txBox="1">
              <a:spLocks noChangeArrowheads="1"/>
            </p:cNvSpPr>
            <p:nvPr/>
          </p:nvSpPr>
          <p:spPr bwMode="auto">
            <a:xfrm>
              <a:off x="6572481" y="1555156"/>
              <a:ext cx="786572" cy="37659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20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Users</a:t>
              </a:r>
            </a:p>
          </p:txBody>
        </p:sp>
        <p:sp>
          <p:nvSpPr>
            <p:cNvPr id="25610" name="Text Box 19"/>
            <p:cNvSpPr txBox="1">
              <a:spLocks noChangeArrowheads="1"/>
            </p:cNvSpPr>
            <p:nvPr/>
          </p:nvSpPr>
          <p:spPr bwMode="auto">
            <a:xfrm>
              <a:off x="6592534" y="4878971"/>
              <a:ext cx="1073669" cy="37659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20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Objects</a:t>
              </a:r>
            </a:p>
          </p:txBody>
        </p:sp>
        <p:sp>
          <p:nvSpPr>
            <p:cNvPr id="25611" name="Oval 5"/>
            <p:cNvSpPr>
              <a:spLocks noChangeArrowheads="1"/>
            </p:cNvSpPr>
            <p:nvPr/>
          </p:nvSpPr>
          <p:spPr bwMode="auto">
            <a:xfrm>
              <a:off x="5627417" y="2258282"/>
              <a:ext cx="2678399" cy="2375984"/>
            </a:xfrm>
            <a:prstGeom prst="ellipse">
              <a:avLst/>
            </a:prstGeom>
            <a:gradFill rotWithShape="0">
              <a:gsLst>
                <a:gs pos="0">
                  <a:srgbClr val="E0F9FF"/>
                </a:gs>
                <a:gs pos="100000">
                  <a:srgbClr val="98EFFF"/>
                </a:gs>
              </a:gsLst>
              <a:lin ang="13500000" scaled="1"/>
            </a:gra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40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40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Group</a:t>
              </a: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Authz (u,o,r)?</a:t>
              </a:r>
            </a:p>
          </p:txBody>
        </p:sp>
        <p:sp>
          <p:nvSpPr>
            <p:cNvPr id="25612" name="AutoShape 6"/>
            <p:cNvSpPr>
              <a:spLocks noChangeArrowheads="1"/>
            </p:cNvSpPr>
            <p:nvPr/>
          </p:nvSpPr>
          <p:spPr bwMode="auto">
            <a:xfrm>
              <a:off x="6185468" y="2047673"/>
              <a:ext cx="713261" cy="188626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13" name="AutoShape 7"/>
            <p:cNvSpPr>
              <a:spLocks noChangeArrowheads="1"/>
            </p:cNvSpPr>
            <p:nvPr/>
          </p:nvSpPr>
          <p:spPr bwMode="auto">
            <a:xfrm rot="10800000">
              <a:off x="6943926" y="2012373"/>
              <a:ext cx="623968" cy="188626"/>
            </a:xfrm>
            <a:prstGeom prst="curvedRightArrow">
              <a:avLst>
                <a:gd name="adj1" fmla="val 25000"/>
                <a:gd name="adj2" fmla="val 50000"/>
                <a:gd name="adj3" fmla="val 29557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14" name="Text Box 8"/>
            <p:cNvSpPr txBox="1">
              <a:spLocks noChangeArrowheads="1"/>
            </p:cNvSpPr>
            <p:nvPr/>
          </p:nvSpPr>
          <p:spPr bwMode="auto">
            <a:xfrm>
              <a:off x="5422900" y="1745964"/>
              <a:ext cx="709595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join</a:t>
              </a:r>
            </a:p>
          </p:txBody>
        </p:sp>
        <p:sp>
          <p:nvSpPr>
            <p:cNvPr id="25615" name="Text Box 9"/>
            <p:cNvSpPr txBox="1">
              <a:spLocks noChangeArrowheads="1"/>
            </p:cNvSpPr>
            <p:nvPr/>
          </p:nvSpPr>
          <p:spPr bwMode="auto">
            <a:xfrm>
              <a:off x="7665246" y="1788835"/>
              <a:ext cx="869166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leave</a:t>
              </a:r>
            </a:p>
          </p:txBody>
        </p:sp>
        <p:sp>
          <p:nvSpPr>
            <p:cNvPr id="25616" name="AutoShape 10"/>
            <p:cNvSpPr>
              <a:spLocks noChangeArrowheads="1"/>
            </p:cNvSpPr>
            <p:nvPr/>
          </p:nvSpPr>
          <p:spPr bwMode="auto">
            <a:xfrm rot="-2940000">
              <a:off x="7743651" y="2264155"/>
              <a:ext cx="354740" cy="207254"/>
            </a:xfrm>
            <a:prstGeom prst="rightArrow">
              <a:avLst>
                <a:gd name="adj1" fmla="val 50000"/>
                <a:gd name="adj2" fmla="val 42521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17" name="Text Box 13"/>
            <p:cNvSpPr txBox="1">
              <a:spLocks noChangeArrowheads="1"/>
            </p:cNvSpPr>
            <p:nvPr/>
          </p:nvSpPr>
          <p:spPr bwMode="auto">
            <a:xfrm>
              <a:off x="5512448" y="4489273"/>
              <a:ext cx="764351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add</a:t>
              </a:r>
            </a:p>
          </p:txBody>
        </p:sp>
        <p:sp>
          <p:nvSpPr>
            <p:cNvPr id="25618" name="AutoShape 14"/>
            <p:cNvSpPr>
              <a:spLocks noChangeArrowheads="1"/>
            </p:cNvSpPr>
            <p:nvPr/>
          </p:nvSpPr>
          <p:spPr bwMode="auto">
            <a:xfrm rot="2460000">
              <a:off x="7917693" y="4257878"/>
              <a:ext cx="422554" cy="189322"/>
            </a:xfrm>
            <a:prstGeom prst="rightArrow">
              <a:avLst>
                <a:gd name="adj1" fmla="val 50000"/>
                <a:gd name="adj2" fmla="val 5880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19" name="AutoShape 15"/>
            <p:cNvSpPr>
              <a:spLocks noChangeArrowheads="1"/>
            </p:cNvSpPr>
            <p:nvPr/>
          </p:nvSpPr>
          <p:spPr bwMode="auto">
            <a:xfrm>
              <a:off x="6313806" y="4682521"/>
              <a:ext cx="713262" cy="188626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20" name="AutoShape 16"/>
            <p:cNvSpPr>
              <a:spLocks noChangeArrowheads="1"/>
            </p:cNvSpPr>
            <p:nvPr/>
          </p:nvSpPr>
          <p:spPr bwMode="auto">
            <a:xfrm rot="10800000">
              <a:off x="7072267" y="4648325"/>
              <a:ext cx="623967" cy="188626"/>
            </a:xfrm>
            <a:prstGeom prst="curvedRightArrow">
              <a:avLst>
                <a:gd name="adj1" fmla="val 25000"/>
                <a:gd name="adj2" fmla="val 50000"/>
                <a:gd name="adj3" fmla="val 29557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21" name="Text Box 17"/>
            <p:cNvSpPr txBox="1">
              <a:spLocks noChangeArrowheads="1"/>
            </p:cNvSpPr>
            <p:nvPr/>
          </p:nvSpPr>
          <p:spPr bwMode="auto">
            <a:xfrm>
              <a:off x="7719860" y="4419716"/>
              <a:ext cx="1195540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remove</a:t>
              </a:r>
            </a:p>
          </p:txBody>
        </p:sp>
        <p:sp>
          <p:nvSpPr>
            <p:cNvPr id="25622" name="AutoShape 14"/>
            <p:cNvSpPr>
              <a:spLocks noChangeArrowheads="1"/>
            </p:cNvSpPr>
            <p:nvPr/>
          </p:nvSpPr>
          <p:spPr bwMode="auto">
            <a:xfrm rot="2460000">
              <a:off x="5776662" y="2271559"/>
              <a:ext cx="414336" cy="198439"/>
            </a:xfrm>
            <a:prstGeom prst="rightArrow">
              <a:avLst>
                <a:gd name="adj1" fmla="val 50000"/>
                <a:gd name="adj2" fmla="val 58792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5623" name="AutoShape 10"/>
            <p:cNvSpPr>
              <a:spLocks noChangeArrowheads="1"/>
            </p:cNvSpPr>
            <p:nvPr/>
          </p:nvSpPr>
          <p:spPr bwMode="auto">
            <a:xfrm rot="-2940000">
              <a:off x="5676750" y="4320122"/>
              <a:ext cx="355600" cy="207962"/>
            </a:xfrm>
            <a:prstGeom prst="rightArrow">
              <a:avLst>
                <a:gd name="adj1" fmla="val 50000"/>
                <a:gd name="adj2" fmla="val 42479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BC2471-6E7C-41E1-8199-B5A4864C3208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g-SIS Model </a:t>
            </a:r>
            <a:r>
              <a:rPr lang="en-US" sz="28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(E layer)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5607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4547" y="884238"/>
            <a:ext cx="419417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6547" y="808038"/>
            <a:ext cx="4152900" cy="337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7"/>
          <p:cNvSpPr txBox="1">
            <a:spLocks noChangeArrowheads="1"/>
          </p:cNvSpPr>
          <p:nvPr/>
        </p:nvSpPr>
        <p:spPr bwMode="auto">
          <a:xfrm>
            <a:off x="874547" y="4095750"/>
            <a:ext cx="37937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/>
              <a:t>Super-Distribution (SD)</a:t>
            </a:r>
          </a:p>
        </p:txBody>
      </p:sp>
      <p:sp>
        <p:nvSpPr>
          <p:cNvPr id="26" name="TextBox 8"/>
          <p:cNvSpPr txBox="1">
            <a:spLocks noChangeArrowheads="1"/>
          </p:cNvSpPr>
          <p:nvPr/>
        </p:nvSpPr>
        <p:spPr bwMode="auto">
          <a:xfrm>
            <a:off x="5522747" y="4084638"/>
            <a:ext cx="37937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/>
              <a:t>Micro-Distribution (MD)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604672" y="4694238"/>
            <a:ext cx="9069387" cy="1985962"/>
          </a:xfrm>
          <a:prstGeom prst="rect">
            <a:avLst/>
          </a:prstGeom>
        </p:spPr>
        <p:txBody>
          <a:bodyPr/>
          <a:lstStyle/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Scalability/Performance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SD: Encrypt once, access where authorized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MD: Custom encrypt for each user on initial access</a:t>
            </a: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Assurance/Recourse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SD: Compromise one client, compromise group key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</a:rPr>
              <a:t>MD: Compromise of one client contained to objects on that client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600" dirty="0" smtClean="0">
                <a:ea typeface="ＭＳ Ｐゴシック" pitchFamily="34" charset="-128"/>
              </a:rPr>
              <a:t>How can we be “secure” while being “insecure”?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 lvl="1">
              <a:buSzPct val="90000"/>
              <a:buNone/>
              <a:defRPr/>
            </a:pPr>
            <a:r>
              <a:rPr lang="en-US" sz="3600" dirty="0" smtClean="0">
                <a:ea typeface="ＭＳ Ｐゴシック" pitchFamily="34" charset="-128"/>
              </a:rPr>
              <a:t>versus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How can we be “secure”?</a:t>
            </a:r>
          </a:p>
          <a:p>
            <a:pPr lvl="1">
              <a:buSzPct val="90000"/>
              <a:buNone/>
              <a:defRPr/>
            </a:pPr>
            <a:endParaRPr lang="en-US" sz="28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Conclusion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Cyber technologies and systems have evolved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Cyber attacks and attackers have evolved</a:t>
            </a:r>
          </a:p>
          <a:p>
            <a:pPr marL="863600" lvl="2" indent="-323850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Side note: all attackers are not evil</a:t>
            </a:r>
          </a:p>
          <a:p>
            <a:pPr>
              <a:buSzPct val="90000"/>
              <a:buNone/>
              <a:defRPr/>
            </a:pPr>
            <a:endParaRPr lang="en-US" sz="3200" b="1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Cyber security (defensive) goals have evolved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Computer security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Information security = Computer security + Communications security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Information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Mission assurance</a:t>
            </a:r>
          </a:p>
          <a:p>
            <a:pPr>
              <a:buSzPct val="90000"/>
              <a:buNone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Status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Cyber security research (and practice) are rapidly loosing ground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evolving glacially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 spite of increase in funding and many innovative research advances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 spite of numerous calls for “game changing” research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Grand challenge: how to become relevant to the real world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</a:t>
            </a:r>
            <a:r>
              <a:rPr lang="en-US" sz="28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Research Status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We need to do something different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Rough analogies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software engineering </a:t>
            </a:r>
            <a:r>
              <a:rPr lang="en-US" sz="2800" dirty="0" err="1" smtClean="0">
                <a:solidFill>
                  <a:schemeClr val="tx1"/>
                </a:solidFill>
                <a:ea typeface="ＭＳ Ｐゴシック" pitchFamily="34" charset="-128"/>
              </a:rPr>
              <a:t>vis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a </a:t>
            </a:r>
            <a:r>
              <a:rPr lang="en-US" sz="2800" dirty="0" err="1" smtClean="0">
                <a:solidFill>
                  <a:schemeClr val="tx1"/>
                </a:solidFill>
                <a:ea typeface="ＭＳ Ｐゴシック" pitchFamily="34" charset="-128"/>
              </a:rPr>
              <a:t>vis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programming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data models (e.g., entity-relationship) </a:t>
            </a:r>
            <a:r>
              <a:rPr lang="en-US" sz="2800" dirty="0" err="1" smtClean="0">
                <a:solidFill>
                  <a:schemeClr val="tx1"/>
                </a:solidFill>
                <a:ea typeface="ＭＳ Ｐゴシック" pitchFamily="34" charset="-128"/>
              </a:rPr>
              <a:t>vis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a </a:t>
            </a:r>
            <a:r>
              <a:rPr lang="en-US" sz="2800" dirty="0" err="1" smtClean="0">
                <a:solidFill>
                  <a:schemeClr val="tx1"/>
                </a:solidFill>
                <a:ea typeface="ＭＳ Ｐゴシック" pitchFamily="34" charset="-128"/>
              </a:rPr>
              <a:t>vis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data structures (</a:t>
            </a:r>
            <a:r>
              <a:rPr lang="en-US" sz="2800" dirty="0" err="1" smtClean="0">
                <a:solidFill>
                  <a:schemeClr val="tx1"/>
                </a:solidFill>
                <a:ea typeface="ＭＳ Ｐゴシック" pitchFamily="34" charset="-128"/>
              </a:rPr>
              <a:t>e,g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., B trees) </a:t>
            </a: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</a:t>
            </a:r>
            <a:r>
              <a:rPr lang="en-US" sz="2800" b="1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Research Status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2265363"/>
          </a:xfrm>
        </p:spPr>
        <p:txBody>
          <a:bodyPr/>
          <a:lstStyle/>
          <a:p>
            <a:pPr>
              <a:buSzPct val="75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Cyber Security is all about tradeoffs</a:t>
            </a:r>
          </a:p>
          <a:p>
            <a:pPr>
              <a:buSzPct val="75000"/>
              <a:buFont typeface="Wingdings" pitchFamily="2" charset="2"/>
              <a:buNone/>
            </a:pPr>
            <a:endParaRPr lang="en-US" sz="4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6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23559" name="Group 24"/>
          <p:cNvGrpSpPr>
            <a:grpSpLocks/>
          </p:cNvGrpSpPr>
          <p:nvPr/>
        </p:nvGrpSpPr>
        <p:grpSpPr bwMode="auto">
          <a:xfrm>
            <a:off x="392113" y="2465388"/>
            <a:ext cx="9598026" cy="2036762"/>
            <a:chOff x="247" y="2130"/>
            <a:chExt cx="6046" cy="1283"/>
          </a:xfrm>
        </p:grpSpPr>
        <p:sp>
          <p:nvSpPr>
            <p:cNvPr id="23562" name="Line 18"/>
            <p:cNvSpPr>
              <a:spLocks noChangeShapeType="1"/>
            </p:cNvSpPr>
            <p:nvPr/>
          </p:nvSpPr>
          <p:spPr bwMode="auto">
            <a:xfrm>
              <a:off x="784" y="2130"/>
              <a:ext cx="4795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Text Box 19"/>
            <p:cNvSpPr txBox="1">
              <a:spLocks noChangeArrowheads="1"/>
            </p:cNvSpPr>
            <p:nvPr/>
          </p:nvSpPr>
          <p:spPr bwMode="auto">
            <a:xfrm>
              <a:off x="344" y="2219"/>
              <a:ext cx="10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Productivity</a:t>
              </a:r>
            </a:p>
          </p:txBody>
        </p:sp>
        <p:sp>
          <p:nvSpPr>
            <p:cNvPr id="23564" name="Text Box 20"/>
            <p:cNvSpPr txBox="1">
              <a:spLocks noChangeArrowheads="1"/>
            </p:cNvSpPr>
            <p:nvPr/>
          </p:nvSpPr>
          <p:spPr bwMode="auto">
            <a:xfrm>
              <a:off x="5149" y="2219"/>
              <a:ext cx="74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Security</a:t>
              </a:r>
            </a:p>
          </p:txBody>
        </p:sp>
        <p:sp>
          <p:nvSpPr>
            <p:cNvPr id="23565" name="Text Box 21"/>
            <p:cNvSpPr txBox="1">
              <a:spLocks noChangeArrowheads="1"/>
            </p:cNvSpPr>
            <p:nvPr/>
          </p:nvSpPr>
          <p:spPr bwMode="auto">
            <a:xfrm>
              <a:off x="247" y="2657"/>
              <a:ext cx="1988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Let’s build it</a:t>
              </a:r>
            </a:p>
            <a:p>
              <a:r>
                <a:rPr lang="en-US" dirty="0"/>
                <a:t>Cash out the benefits</a:t>
              </a:r>
            </a:p>
            <a:p>
              <a:r>
                <a:rPr lang="en-US" dirty="0"/>
                <a:t>Next generation can secure it</a:t>
              </a:r>
            </a:p>
          </p:txBody>
        </p:sp>
        <p:sp>
          <p:nvSpPr>
            <p:cNvPr id="23566" name="Text Box 22"/>
            <p:cNvSpPr txBox="1">
              <a:spLocks noChangeArrowheads="1"/>
            </p:cNvSpPr>
            <p:nvPr/>
          </p:nvSpPr>
          <p:spPr bwMode="auto">
            <a:xfrm>
              <a:off x="4006" y="2657"/>
              <a:ext cx="2287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Let’s not build it</a:t>
              </a:r>
            </a:p>
            <a:p>
              <a:r>
                <a:rPr lang="en-US" dirty="0"/>
                <a:t>Let’s bake in super-security to</a:t>
              </a:r>
            </a:p>
            <a:p>
              <a:r>
                <a:rPr lang="en-US" dirty="0"/>
                <a:t>make it unusable/unaffordable</a:t>
              </a:r>
            </a:p>
            <a:p>
              <a:r>
                <a:rPr lang="en-US" dirty="0"/>
                <a:t>Let’s </a:t>
              </a:r>
              <a:r>
                <a:rPr lang="en-US" dirty="0" smtClean="0"/>
                <a:t>mandate unproven </a:t>
              </a:r>
              <a:r>
                <a:rPr lang="en-US" dirty="0"/>
                <a:t>solutions</a:t>
              </a:r>
            </a:p>
          </p:txBody>
        </p:sp>
      </p:grpSp>
      <p:sp>
        <p:nvSpPr>
          <p:cNvPr id="23560" name="Line 23"/>
          <p:cNvSpPr>
            <a:spLocks noChangeShapeType="1"/>
          </p:cNvSpPr>
          <p:nvPr/>
        </p:nvSpPr>
        <p:spPr bwMode="auto">
          <a:xfrm>
            <a:off x="5116513" y="2759075"/>
            <a:ext cx="0" cy="20129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Text Box 25"/>
          <p:cNvSpPr txBox="1">
            <a:spLocks noChangeArrowheads="1"/>
          </p:cNvSpPr>
          <p:nvPr/>
        </p:nvSpPr>
        <p:spPr bwMode="auto">
          <a:xfrm>
            <a:off x="3017838" y="4833938"/>
            <a:ext cx="4197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/>
              <a:t>There is a </a:t>
            </a:r>
            <a:r>
              <a:rPr lang="en-US" dirty="0" smtClean="0"/>
              <a:t>sweet spot</a:t>
            </a:r>
            <a:endParaRPr lang="en-US" dirty="0"/>
          </a:p>
          <a:p>
            <a:pPr algn="ctr"/>
            <a:r>
              <a:rPr lang="en-US" dirty="0"/>
              <a:t>We don’t know how to predictably find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643564" y="1563686"/>
            <a:ext cx="6438399" cy="1588"/>
          </a:xfrm>
          <a:prstGeom prst="straightConnector1">
            <a:avLst/>
          </a:prstGeom>
          <a:solidFill>
            <a:srgbClr val="00B8FF"/>
          </a:solidFill>
          <a:ln w="508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881484" y="1876507"/>
            <a:ext cx="124585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Light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169150" y="1876507"/>
            <a:ext cx="13917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Heavy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757834" y="1876507"/>
            <a:ext cx="17331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Medium</a:t>
            </a:r>
            <a:endParaRPr lang="en-US" sz="3200" b="1" dirty="0"/>
          </a:p>
        </p:txBody>
      </p:sp>
      <p:sp>
        <p:nvSpPr>
          <p:cNvPr id="10" name="Up Arrow 9"/>
          <p:cNvSpPr/>
          <p:nvPr/>
        </p:nvSpPr>
        <p:spPr bwMode="auto">
          <a:xfrm rot="10800000">
            <a:off x="7597331" y="3176887"/>
            <a:ext cx="484632" cy="978408"/>
          </a:xfrm>
          <a:prstGeom prst="up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39434" y="4358652"/>
            <a:ext cx="29673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High-tech </a:t>
            </a:r>
          </a:p>
          <a:p>
            <a:pPr algn="ctr"/>
            <a:r>
              <a:rPr lang="en-US" sz="3200" b="1" dirty="0" smtClean="0"/>
              <a:t>+ </a:t>
            </a:r>
          </a:p>
          <a:p>
            <a:pPr algn="ctr"/>
            <a:r>
              <a:rPr lang="en-US" sz="3200" b="1" dirty="0" smtClean="0"/>
              <a:t>High-touch</a:t>
            </a:r>
            <a:endParaRPr lang="en-US" sz="3200" b="1" dirty="0"/>
          </a:p>
        </p:txBody>
      </p:sp>
      <p:sp>
        <p:nvSpPr>
          <p:cNvPr id="1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Microsec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 versus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Macrosec</a:t>
            </a: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Most cyber security thinking is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microsec</a:t>
            </a: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Most  big (e.g., national level) cyber security threats are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rPr>
              <a:t>macrosec</a:t>
            </a: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Rational </a:t>
            </a:r>
            <a:r>
              <a:rPr lang="en-US" sz="4000" dirty="0" err="1" smtClean="0">
                <a:solidFill>
                  <a:schemeClr val="tx1"/>
                </a:solidFill>
                <a:ea typeface="ＭＳ Ｐゴシック" pitchFamily="34" charset="-128"/>
              </a:rPr>
              <a:t>microsec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behavior can result in highly vulnerable </a:t>
            </a:r>
            <a:r>
              <a:rPr lang="en-US" sz="4000" dirty="0" err="1" smtClean="0">
                <a:solidFill>
                  <a:schemeClr val="tx1"/>
                </a:solidFill>
                <a:ea typeface="ＭＳ Ｐゴシック" pitchFamily="34" charset="-128"/>
              </a:rPr>
              <a:t>macrosec</a:t>
            </a: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3C1C5005-DE50-4927-BA4E-89B3D3B2FC9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kern="0" dirty="0" smtClean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>
              <a:defRPr/>
            </a:pPr>
            <a:r>
              <a:rPr lang="en-US" sz="2800" b="1" dirty="0" smtClean="0">
                <a:solidFill>
                  <a:srgbClr val="131F49"/>
                </a:solidFill>
              </a:rPr>
              <a:t>Cyber Security Characteristics</a:t>
            </a:r>
            <a:endParaRPr lang="en-US" sz="2800" b="1" dirty="0">
              <a:solidFill>
                <a:srgbClr val="131F49"/>
              </a:solidFill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</a:t>
            </a:r>
            <a:r>
              <a:rPr lang="en-US" sz="1400" dirty="0" smtClean="0">
                <a:solidFill>
                  <a:srgbClr val="000000"/>
                </a:solidFill>
              </a:rPr>
              <a:t>Ravi  </a:t>
            </a:r>
            <a:r>
              <a:rPr lang="en-US" sz="1400" dirty="0">
                <a:solidFill>
                  <a:srgbClr val="000000"/>
                </a:solidFill>
              </a:rPr>
              <a:t>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9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 flipV="1">
            <a:off x="3462006" y="1925052"/>
            <a:ext cx="0" cy="3152273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 flipV="1">
            <a:off x="3462006" y="5077325"/>
            <a:ext cx="3853193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774061" y="5431268"/>
            <a:ext cx="16979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reality</a:t>
            </a:r>
            <a:endParaRPr lang="en-US" sz="4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92113" y="3179763"/>
            <a:ext cx="28055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perception</a:t>
            </a:r>
            <a:endParaRPr lang="en-US" sz="4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022188" y="4723382"/>
            <a:ext cx="1353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LOW</a:t>
            </a:r>
            <a:endParaRPr lang="en-US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7581206" y="4723382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HIGH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1908376" y="1571109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HIGH</a:t>
            </a:r>
            <a:endParaRPr lang="en-US" sz="4000" dirty="0"/>
          </a:p>
        </p:txBody>
      </p:sp>
      <p:sp>
        <p:nvSpPr>
          <p:cNvPr id="22" name="Line 18"/>
          <p:cNvSpPr>
            <a:spLocks noChangeShapeType="1"/>
          </p:cNvSpPr>
          <p:nvPr/>
        </p:nvSpPr>
        <p:spPr bwMode="auto">
          <a:xfrm flipV="1">
            <a:off x="3462006" y="2278994"/>
            <a:ext cx="3299741" cy="2798329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6169</TotalTime>
  <Words>1275</Words>
  <Application>Microsoft Office PowerPoint</Application>
  <PresentationFormat>Custom</PresentationFormat>
  <Paragraphs>451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Cyber Security Characteristics</vt:lpstr>
      <vt:lpstr>Slide 7</vt:lpstr>
      <vt:lpstr>Slide 8</vt:lpstr>
      <vt:lpstr>Cyber Security Characteristics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RBAC96 Model (P Layer)</vt:lpstr>
      <vt:lpstr>Server Pull Model (E Layer)</vt:lpstr>
      <vt:lpstr>Client Pull Model (E Layer)</vt:lpstr>
      <vt:lpstr>Slide 21</vt:lpstr>
      <vt:lpstr>Slide 22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utsa</cp:lastModifiedBy>
  <cp:revision>710</cp:revision>
  <cp:lastPrinted>2010-01-06T19:17:48Z</cp:lastPrinted>
  <dcterms:created xsi:type="dcterms:W3CDTF">2010-02-19T20:53:39Z</dcterms:created>
  <dcterms:modified xsi:type="dcterms:W3CDTF">2012-03-28T17:46:08Z</dcterms:modified>
</cp:coreProperties>
</file>