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8"/>
  </p:notesMasterIdLst>
  <p:handoutMasterIdLst>
    <p:handoutMasterId r:id="rId39"/>
  </p:handoutMasterIdLst>
  <p:sldIdLst>
    <p:sldId id="414" r:id="rId6"/>
    <p:sldId id="375" r:id="rId7"/>
    <p:sldId id="419" r:id="rId8"/>
    <p:sldId id="390" r:id="rId9"/>
    <p:sldId id="394" r:id="rId10"/>
    <p:sldId id="404" r:id="rId11"/>
    <p:sldId id="430" r:id="rId12"/>
    <p:sldId id="395" r:id="rId13"/>
    <p:sldId id="379" r:id="rId14"/>
    <p:sldId id="396" r:id="rId15"/>
    <p:sldId id="339" r:id="rId16"/>
    <p:sldId id="381" r:id="rId17"/>
    <p:sldId id="343" r:id="rId18"/>
    <p:sldId id="382" r:id="rId19"/>
    <p:sldId id="384" r:id="rId20"/>
    <p:sldId id="420" r:id="rId21"/>
    <p:sldId id="422" r:id="rId22"/>
    <p:sldId id="423" r:id="rId23"/>
    <p:sldId id="424" r:id="rId24"/>
    <p:sldId id="425" r:id="rId25"/>
    <p:sldId id="427" r:id="rId26"/>
    <p:sldId id="428" r:id="rId27"/>
    <p:sldId id="429" r:id="rId28"/>
    <p:sldId id="341" r:id="rId29"/>
    <p:sldId id="386" r:id="rId30"/>
    <p:sldId id="397" r:id="rId31"/>
    <p:sldId id="398" r:id="rId32"/>
    <p:sldId id="412" r:id="rId33"/>
    <p:sldId id="415" r:id="rId34"/>
    <p:sldId id="417" r:id="rId35"/>
    <p:sldId id="421" r:id="rId36"/>
    <p:sldId id="418" r:id="rId37"/>
  </p:sldIdLst>
  <p:sldSz cx="10080625" cy="7559675"/>
  <p:notesSz cx="6858000" cy="9144000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28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18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101" y="4342190"/>
            <a:ext cx="5485805" cy="4113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31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23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10/28/2014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Beyond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Institute for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err="1" smtClean="0">
                <a:solidFill>
                  <a:schemeClr val="tx2"/>
                </a:solidFill>
              </a:rPr>
              <a:t>Cybersecurity</a:t>
            </a:r>
            <a:r>
              <a:rPr lang="en-US" dirty="0" smtClean="0">
                <a:solidFill>
                  <a:schemeClr val="tx2"/>
                </a:solidFill>
              </a:rPr>
              <a:t> and Privacy (</a:t>
            </a:r>
            <a:r>
              <a:rPr lang="en-US" dirty="0" err="1" smtClean="0">
                <a:solidFill>
                  <a:schemeClr val="tx2"/>
                </a:solidFill>
              </a:rPr>
              <a:t>CySeP</a:t>
            </a:r>
            <a:r>
              <a:rPr lang="en-US" dirty="0" smtClean="0">
                <a:solidFill>
                  <a:schemeClr val="tx2"/>
                </a:solidFill>
              </a:rPr>
              <a:t>) Winter School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/>
              <a:t>KTH Royal Institute of Technology, </a:t>
            </a:r>
            <a:r>
              <a:rPr lang="en-US" dirty="0" smtClean="0">
                <a:solidFill>
                  <a:schemeClr val="tx2"/>
                </a:solidFill>
              </a:rPr>
              <a:t>Stockholm, Sweden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29 October 2014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>
                <a:solidFill>
                  <a:srgbClr val="131F49"/>
                </a:solidFill>
              </a:rPr>
              <a:t>Institute for Cyber Security</a:t>
            </a:r>
            <a:endParaRPr lang="en-US" sz="21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Access Control Models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315" y="1743978"/>
            <a:ext cx="2733406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512" y="3288233"/>
            <a:ext cx="1527948" cy="107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3"/>
            <a:ext cx="269016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44" y="5266422"/>
            <a:ext cx="3076450" cy="107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8" y="2821178"/>
            <a:ext cx="1425426" cy="29838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21" y="2257913"/>
            <a:ext cx="3482744" cy="246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894" y="2796513"/>
            <a:ext cx="1692651" cy="30085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8" y="2821198"/>
            <a:ext cx="818760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80" y="2796533"/>
            <a:ext cx="1135987" cy="491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6" y="4365433"/>
            <a:ext cx="14183" cy="900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09560" y="3199174"/>
            <a:ext cx="195580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Main focus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20" y="3199174"/>
            <a:ext cx="2103755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Initial focus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648" y="4999958"/>
            <a:ext cx="2103755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Next step focus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7047" y="524059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Easy (relatively)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13" y="893710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380" y="1731997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2" y="4311280"/>
            <a:ext cx="780968" cy="415487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2060"/>
                </a:solidFill>
              </a:rPr>
              <a:t>User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1" y="4759721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2" y="6051728"/>
            <a:ext cx="2476559" cy="41548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653" y="1826010"/>
            <a:ext cx="1949538" cy="73864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9"/>
            <a:ext cx="1350015" cy="738646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23" tIns="45711" rIns="91423" bIns="45711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14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9505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1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Cyber Security Technologies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2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4" name="Oval 3" descr="10%"/>
          <p:cNvSpPr>
            <a:spLocks noChangeArrowheads="1"/>
          </p:cNvSpPr>
          <p:nvPr/>
        </p:nvSpPr>
        <p:spPr bwMode="auto">
          <a:xfrm>
            <a:off x="336022" y="1046582"/>
            <a:ext cx="9464587" cy="5496514"/>
          </a:xfrm>
          <a:prstGeom prst="ellips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40712" y="1373817"/>
            <a:ext cx="3326956" cy="98870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AUTHENTICATION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36240" y="4465115"/>
            <a:ext cx="2721417" cy="899461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INTRUSION/MALWARE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DETECTION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AND AUDIT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96054" y="2959248"/>
            <a:ext cx="2912181" cy="1041205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CRYPTOGRAPHY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12398" y="2936498"/>
            <a:ext cx="2478154" cy="106395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26" tIns="48988" rIns="99726" bIns="48988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850237" y="2423772"/>
            <a:ext cx="1293330" cy="92571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58990" y="3473727"/>
            <a:ext cx="122857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143567" y="3417728"/>
            <a:ext cx="1204075" cy="110595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143570" y="2423772"/>
            <a:ext cx="122682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115566" y="2401021"/>
            <a:ext cx="0" cy="206666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836238" y="3422977"/>
            <a:ext cx="2558659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74" tIns="50388" rIns="100774" bIns="50388" anchor="ctr"/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041313" y="2199779"/>
            <a:ext cx="1663338" cy="375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ASSURANCE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209751" y="1877795"/>
            <a:ext cx="1347226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RISK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659991" y="5605135"/>
            <a:ext cx="3044165" cy="652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26" tIns="48988" rIns="99726" bIns="4898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SECURITY ENGINEERING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&amp;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  <a:endParaRPr lang="en-US" sz="2400" dirty="0" smtClean="0">
              <a:solidFill>
                <a:srgbClr val="131F49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  <a:endParaRPr lang="en-US" sz="2400" dirty="0" smtClean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  <a:endParaRPr lang="en-US" sz="2400" dirty="0" smtClean="0">
                <a:solidFill>
                  <a:srgbClr val="131F49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  <a:endParaRPr lang="en-US" sz="2400" dirty="0" smtClean="0">
              <a:solidFill>
                <a:srgbClr val="131F49"/>
              </a:solidFill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  <a:endParaRPr lang="en-US" sz="2400" dirty="0" smtClean="0">
              <a:solidFill>
                <a:srgbClr val="131F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7190" y="4578821"/>
            <a:ext cx="2622165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Control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Attribute-Based 			Encryption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2014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01203"/>
            <a:ext cx="9577386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contexts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policies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31718" lvl="1" indent="-323788">
              <a:buSzPct val="90000"/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ＭＳ Ｐゴシック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but also possibly by users OR reputation and trust mechanisms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 ABAC model requires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identification of policy configuration points (PCPs)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languages and formalisms for each PCP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 core set of PCPs can be discovered by building the ABAC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model to unify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simple forms of DAC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Additional ABAC models can then be developed by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increasing the sophistication of the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PCPs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discovering additional PCPs driven by requirements beyond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Hypothesis (DBSEC 2012)</a:t>
            </a:r>
            <a:endParaRPr lang="en-US" sz="28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1314" y="5707849"/>
            <a:ext cx="4348202" cy="46164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 small but crucial first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02870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6" y="6028003"/>
            <a:ext cx="5664864" cy="4154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500" baseline="-25000" dirty="0" smtClean="0"/>
              <a:t>β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Scope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94647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Social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Security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80" y="1543053"/>
            <a:ext cx="249682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manage Cannot eliminate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30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434365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Beyond ABAC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187110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GURA model for user-attribute assignment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Safety analysis of ABAC</a:t>
            </a:r>
            <a:r>
              <a:rPr lang="el-GR" baseline="-25000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and ABAC</a:t>
            </a:r>
            <a:r>
              <a:rPr lang="el-GR" baseline="-25000" dirty="0" smtClean="0">
                <a:ea typeface="ＭＳ Ｐゴシック" pitchFamily="34" charset="-128"/>
              </a:rPr>
              <a:t>β</a:t>
            </a:r>
            <a:endParaRPr lang="en-US" baseline="-25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baseline="-25000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Undecidable</a:t>
            </a:r>
            <a:r>
              <a:rPr lang="en-US" dirty="0" smtClean="0">
                <a:ea typeface="ＭＳ Ｐゴシック" pitchFamily="34" charset="-128"/>
              </a:rPr>
              <a:t> safety for ABAC models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Decidable safety for ABAC with finite fixed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Constraints in 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 Cloud </a:t>
            </a:r>
            <a:r>
              <a:rPr lang="en-US" dirty="0" err="1" smtClean="0">
                <a:ea typeface="ＭＳ Ｐゴシック" pitchFamily="34" charset="-128"/>
              </a:rPr>
              <a:t>IaaS</a:t>
            </a:r>
            <a:r>
              <a:rPr lang="en-US" dirty="0" smtClean="0">
                <a:ea typeface="ＭＳ Ｐゴシック" pitchFamily="34" charset="-128"/>
              </a:rPr>
              <a:t> implementations (</a:t>
            </a:r>
            <a:r>
              <a:rPr lang="en-US" dirty="0" err="1" smtClean="0">
                <a:ea typeface="ＭＳ Ｐゴシック" pitchFamily="34" charset="-128"/>
              </a:rPr>
              <a:t>OpenStack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Mining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Unification of Attributes, Relationships and Provenance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Research at ICS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82028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4614" y="1127763"/>
            <a:ext cx="1813284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Administration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83" y="5852162"/>
            <a:ext cx="139009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6230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3245" y="1127763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Oriented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5" y="5852162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Beyond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15760" y="4171952"/>
            <a:ext cx="178816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683748" cy="3385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2" y="6028004"/>
            <a:ext cx="7163503" cy="41548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r>
              <a:rPr lang="en-US" sz="21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100" b="1" dirty="0" smtClean="0">
                <a:solidFill>
                  <a:srgbClr val="CC3300"/>
                </a:solidFill>
              </a:rPr>
              <a:t>successes: SO FAR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7772</TotalTime>
  <Words>1461</Words>
  <Application>Microsoft Office PowerPoint</Application>
  <PresentationFormat>Custom</PresentationFormat>
  <Paragraphs>441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Cyber Security Technologies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Fundamental Theorem of RBAC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1021</cp:revision>
  <cp:lastPrinted>2012-11-13T22:38:33Z</cp:lastPrinted>
  <dcterms:created xsi:type="dcterms:W3CDTF">2010-02-19T20:53:39Z</dcterms:created>
  <dcterms:modified xsi:type="dcterms:W3CDTF">2014-10-28T15:05:03Z</dcterms:modified>
</cp:coreProperties>
</file>