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6"/>
  </p:notesMasterIdLst>
  <p:handoutMasterIdLst>
    <p:handoutMasterId r:id="rId17"/>
  </p:handoutMasterIdLst>
  <p:sldIdLst>
    <p:sldId id="392" r:id="rId6"/>
    <p:sldId id="404" r:id="rId7"/>
    <p:sldId id="418" r:id="rId8"/>
    <p:sldId id="419" r:id="rId9"/>
    <p:sldId id="421" r:id="rId10"/>
    <p:sldId id="416" r:id="rId11"/>
    <p:sldId id="413" r:id="rId12"/>
    <p:sldId id="415" r:id="rId13"/>
    <p:sldId id="423" r:id="rId14"/>
    <p:sldId id="424" r:id="rId15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840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8126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2/7/2015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7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jpeg"/><Relationship Id="rId17" Type="http://schemas.openxmlformats.org/officeDocument/2006/relationships/image" Target="../media/image21.png"/><Relationship Id="rId2" Type="http://schemas.openxmlformats.org/officeDocument/2006/relationships/image" Target="../media/image6.jpe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45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5" Type="http://schemas.openxmlformats.org/officeDocument/2006/relationships/image" Target="../media/image19.wmf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Relationship Id="rId1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>
                <a:solidFill>
                  <a:srgbClr val="131F49"/>
                </a:solidFill>
              </a:rPr>
              <a:t>Institute for Cyber Security</a:t>
            </a:r>
            <a:endParaRPr lang="en-US" sz="2800" dirty="0">
              <a:solidFill>
                <a:srgbClr val="131F49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February 4, 2015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323975" y="1257300"/>
            <a:ext cx="8081963" cy="51816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Social network and social computing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Integrated models for access control, compliance and forensics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Smart grid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Malware models and analysis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err="1" smtClean="0">
                <a:ea typeface="ＭＳ Ｐゴシック" pitchFamily="34" charset="-128"/>
              </a:rPr>
              <a:t>Botnet</a:t>
            </a:r>
            <a:r>
              <a:rPr lang="en-US" dirty="0" smtClean="0">
                <a:ea typeface="ＭＳ Ｐゴシック" pitchFamily="34" charset="-128"/>
              </a:rPr>
              <a:t> detection and mitigation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…………….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1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1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1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1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10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683748" cy="33853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Other Research Areas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UTSA Cyber Security Programs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Isosceles Triangle 16"/>
          <p:cNvSpPr/>
          <p:nvPr/>
        </p:nvSpPr>
        <p:spPr bwMode="auto">
          <a:xfrm>
            <a:off x="2970530" y="1895475"/>
            <a:ext cx="4198620" cy="3619500"/>
          </a:xfrm>
          <a:prstGeom prst="triangl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62400" y="1133475"/>
            <a:ext cx="2223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Computer Science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College of Sciences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53890" y="5705475"/>
            <a:ext cx="2287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Information Systems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College of Business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87890" y="5705475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Computer Engineering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College of Engineering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44345" y="3467100"/>
            <a:ext cx="16979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Institute for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Cyber Security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6750" y="1779806"/>
            <a:ext cx="15215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Hallmarks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 Diversity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 Maturity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 Excellence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28" name="Straight Connector 27"/>
          <p:cNvCxnSpPr>
            <a:stCxn id="17" idx="0"/>
            <a:endCxn id="25" idx="0"/>
          </p:cNvCxnSpPr>
          <p:nvPr/>
        </p:nvCxnSpPr>
        <p:spPr bwMode="auto">
          <a:xfrm>
            <a:off x="5069840" y="1895475"/>
            <a:ext cx="23456" cy="1571625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7" idx="2"/>
          </p:cNvCxnSpPr>
          <p:nvPr/>
        </p:nvCxnSpPr>
        <p:spPr bwMode="auto">
          <a:xfrm flipV="1">
            <a:off x="2970530" y="4161056"/>
            <a:ext cx="2099310" cy="1353919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17" idx="4"/>
          </p:cNvCxnSpPr>
          <p:nvPr/>
        </p:nvCxnSpPr>
        <p:spPr bwMode="auto">
          <a:xfrm flipH="1" flipV="1">
            <a:off x="5069840" y="4161056"/>
            <a:ext cx="2099310" cy="1353919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0" y="1028700"/>
            <a:ext cx="10080625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 Diversity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 3 Departments across 3 Colleges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 Core security faculty plus numerous collaborators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 World class labs: </a:t>
            </a:r>
            <a:r>
              <a:rPr lang="en-US" sz="2000" dirty="0" err="1" smtClean="0">
                <a:ea typeface="ＭＳ Ｐゴシック" pitchFamily="34" charset="-128"/>
              </a:rPr>
              <a:t>FlexCloud</a:t>
            </a:r>
            <a:r>
              <a:rPr lang="en-US" sz="2000" dirty="0" smtClean="0">
                <a:ea typeface="ＭＳ Ｐゴシック" pitchFamily="34" charset="-128"/>
              </a:rPr>
              <a:t>, </a:t>
            </a:r>
            <a:r>
              <a:rPr lang="en-US" sz="2000" dirty="0" err="1" smtClean="0">
                <a:ea typeface="ＭＳ Ｐゴシック" pitchFamily="34" charset="-128"/>
              </a:rPr>
              <a:t>FlexFarm</a:t>
            </a:r>
            <a:endParaRPr lang="en-US" sz="2000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 Research, Education, Workforce development, Cyber competitions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 Hispanic minority serving institution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 Maturity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 Major and sustained push in cyber security since 2000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 Established degrees and </a:t>
            </a:r>
            <a:r>
              <a:rPr lang="en-US" sz="2000" dirty="0" smtClean="0">
                <a:ea typeface="ＭＳ Ｐゴシック" pitchFamily="34" charset="-128"/>
              </a:rPr>
              <a:t>concentrations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 NSA CAE for Education and for Research</a:t>
            </a:r>
            <a:endParaRPr lang="en-US" sz="20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 Excellence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 Rated number 1 in the country by a HP sponsored study in 2013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Creating first BS degree in Cyber Security in USA to be offered by a research intensive CS Department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Effectively a dual major in CS and Cyber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Excellent placement record for students at all levels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3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683748" cy="33853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UTSA Cyber Security Programs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A03D7-24EF-4842-948D-9C18BC6E4A3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ICS Philosophy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© Ravi  Sandhu</a:t>
            </a:r>
            <a:endParaRPr lang="en-GB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6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cs typeface="Arial" charset="0"/>
              </a:rPr>
              <a:t>World-Leading Research with Real-World Impact!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648456" y="4215384"/>
            <a:ext cx="2980944" cy="896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2800" b="1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Foundations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62328" y="2996184"/>
            <a:ext cx="6553200" cy="902208"/>
            <a:chOff x="1331976" y="3105912"/>
            <a:chExt cx="6553200" cy="902208"/>
          </a:xfrm>
        </p:grpSpPr>
        <p:sp>
          <p:nvSpPr>
            <p:cNvPr id="8" name="Rectangle 7"/>
            <p:cNvSpPr/>
            <p:nvPr/>
          </p:nvSpPr>
          <p:spPr bwMode="auto">
            <a:xfrm>
              <a:off x="1331976" y="3105912"/>
              <a:ext cx="2980944" cy="896112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2800" b="1" dirty="0" smtClean="0"/>
                <a:t>Applications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904232" y="3112008"/>
              <a:ext cx="2980944" cy="896112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2800" b="1" dirty="0" smtClean="0"/>
                <a:t>Technologies</a:t>
              </a:r>
            </a:p>
          </p:txBody>
        </p:sp>
      </p:grpSp>
      <p:sp>
        <p:nvSpPr>
          <p:cNvPr id="10" name="Rectangle 9"/>
          <p:cNvSpPr/>
          <p:nvPr/>
        </p:nvSpPr>
        <p:spPr bwMode="auto">
          <a:xfrm>
            <a:off x="3648456" y="1706880"/>
            <a:ext cx="2980944" cy="896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2800" b="1" dirty="0" smtClean="0"/>
              <a:t>Systems</a:t>
            </a:r>
            <a:endParaRPr kumimoji="0" lang="en-US" sz="2800" b="1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417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A03D7-24EF-4842-948D-9C18BC6E4A3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err="1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OpenStack</a:t>
            </a:r>
            <a:r>
              <a:rPr lang="en-US" sz="36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 Cloud Platform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© Ravi  Sandhu</a:t>
            </a:r>
            <a:endParaRPr lang="en-GB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486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cs typeface="Arial" charset="0"/>
              </a:rPr>
              <a:t>World-Leading Research with Real-World Impact!</a:t>
            </a:r>
          </a:p>
        </p:txBody>
      </p:sp>
      <p:pic>
        <p:nvPicPr>
          <p:cNvPr id="11" name="Content Placeholder 5" descr="openstack-arch-grizzly-v1-conceptu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243" y="1297200"/>
            <a:ext cx="8100140" cy="4989036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3574040" y="3146211"/>
            <a:ext cx="3848967" cy="1387577"/>
          </a:xfrm>
          <a:prstGeom prst="ellipse">
            <a:avLst/>
          </a:prstGeom>
          <a:solidFill>
            <a:schemeClr val="accent4">
              <a:lumMod val="20000"/>
              <a:lumOff val="80000"/>
              <a:alpha val="19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35830" y="1141541"/>
            <a:ext cx="2895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 Developers at 100’s of      companies world wide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 Very few Universities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417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66426" y="1127760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Human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Driven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45169" y="5852160"/>
            <a:ext cx="1390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Automated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Adaptive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7C804B8A-19E9-4F04-8C90-9C198C82017D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3557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604202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Risk Adaptive Access Control (</a:t>
            </a:r>
            <a:r>
              <a:rPr lang="en-US" sz="2400" b="1" kern="0" dirty="0" err="1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RAdAC</a:t>
            </a: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)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355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4050" y="917575"/>
            <a:ext cx="8918575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3557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604202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Provenance Aware Systems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336514" y="4703797"/>
            <a:ext cx="2603888" cy="1931917"/>
            <a:chOff x="76200" y="990601"/>
            <a:chExt cx="5486400" cy="4190999"/>
          </a:xfrm>
        </p:grpSpPr>
        <p:pic>
          <p:nvPicPr>
            <p:cNvPr id="10" name="Picture 4" descr="router_3.jp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17526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5" descr="router_wired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5400" y="3336302"/>
              <a:ext cx="796799" cy="473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" descr="server_2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0" y="1084780"/>
              <a:ext cx="457200" cy="729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7" descr="pc_4.jp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4305129"/>
              <a:ext cx="763369" cy="571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8" descr="laptop_4.jp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1" y="4331208"/>
              <a:ext cx="838200" cy="469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9" descr="router_wired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9800" y="1905000"/>
              <a:ext cx="76904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0" descr="router_wired.jp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5800" y="2438400"/>
              <a:ext cx="762000" cy="453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11" descr="iphone_2.jpg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76200" y="1752600"/>
              <a:ext cx="466725" cy="625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12" descr="ipad_3.jpg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1" y="1066801"/>
              <a:ext cx="495299" cy="465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13" descr="w_2.jpg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990601"/>
              <a:ext cx="381000" cy="550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" name="Straight Connector 19"/>
            <p:cNvCxnSpPr/>
            <p:nvPr/>
          </p:nvCxnSpPr>
          <p:spPr>
            <a:xfrm rot="10800000">
              <a:off x="2977946" y="2133257"/>
              <a:ext cx="1519084" cy="531467"/>
            </a:xfrm>
            <a:prstGeom prst="line">
              <a:avLst/>
            </a:prstGeom>
            <a:ln>
              <a:solidFill>
                <a:srgbClr val="CC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 flipV="1">
              <a:off x="2093043" y="2664724"/>
              <a:ext cx="2403987" cy="907289"/>
            </a:xfrm>
            <a:prstGeom prst="line">
              <a:avLst/>
            </a:prstGeom>
            <a:ln>
              <a:solidFill>
                <a:srgbClr val="CC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 flipH="1" flipV="1">
              <a:off x="1656851" y="2399014"/>
              <a:ext cx="975621" cy="899652"/>
            </a:xfrm>
            <a:prstGeom prst="line">
              <a:avLst/>
            </a:prstGeom>
            <a:ln>
              <a:solidFill>
                <a:srgbClr val="CC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827572" y="2133257"/>
              <a:ext cx="3834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4724952" y="2285105"/>
              <a:ext cx="3036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loud Callout 24"/>
            <p:cNvSpPr/>
            <p:nvPr/>
          </p:nvSpPr>
          <p:spPr>
            <a:xfrm>
              <a:off x="533400" y="1601790"/>
              <a:ext cx="763230" cy="455543"/>
            </a:xfrm>
            <a:prstGeom prst="cloudCallout">
              <a:avLst/>
            </a:prstGeom>
            <a:solidFill>
              <a:schemeClr val="accent1">
                <a:alpha val="27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6200000" flipH="1">
              <a:off x="1505027" y="4000985"/>
              <a:ext cx="3796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867366" y="3477209"/>
              <a:ext cx="493505" cy="11614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2092944" y="3413067"/>
              <a:ext cx="520077" cy="13162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/>
            <p:nvPr/>
          </p:nvCxnSpPr>
          <p:spPr>
            <a:xfrm rot="5400000" flipH="1" flipV="1">
              <a:off x="4896863" y="1392421"/>
              <a:ext cx="15185" cy="859092"/>
            </a:xfrm>
            <a:prstGeom prst="bentConnector3">
              <a:avLst>
                <a:gd name="adj1" fmla="val -1570702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" name="Picture 27" descr="pc_3.jp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600" y="1285474"/>
              <a:ext cx="871778" cy="543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28" descr="server_5.jpg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054" y="4191000"/>
              <a:ext cx="874546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2" name="Curved Connector 31"/>
            <p:cNvCxnSpPr/>
            <p:nvPr/>
          </p:nvCxnSpPr>
          <p:spPr>
            <a:xfrm flipV="1">
              <a:off x="1982430" y="2668519"/>
              <a:ext cx="2208570" cy="683315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/>
            <p:cNvCxnSpPr/>
            <p:nvPr/>
          </p:nvCxnSpPr>
          <p:spPr>
            <a:xfrm rot="10800000">
              <a:off x="2056172" y="3811175"/>
              <a:ext cx="1220428" cy="303696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7"/>
          <p:cNvSpPr txBox="1">
            <a:spLocks noChangeArrowheads="1"/>
          </p:cNvSpPr>
          <p:nvPr/>
        </p:nvSpPr>
        <p:spPr bwMode="auto">
          <a:xfrm>
            <a:off x="252518" y="3863833"/>
            <a:ext cx="27718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dirty="0"/>
              <a:t>Data Forensics </a:t>
            </a:r>
          </a:p>
          <a:p>
            <a:pPr algn="ctr" eaLnBrk="1" hangingPunct="1"/>
            <a:r>
              <a:rPr lang="en-US" dirty="0"/>
              <a:t>(e.g., SIM tools)</a:t>
            </a:r>
          </a:p>
        </p:txBody>
      </p:sp>
      <p:sp>
        <p:nvSpPr>
          <p:cNvPr id="35" name="TextBox 39"/>
          <p:cNvSpPr txBox="1">
            <a:spLocks noChangeArrowheads="1"/>
          </p:cNvSpPr>
          <p:nvPr/>
        </p:nvSpPr>
        <p:spPr bwMode="auto">
          <a:xfrm>
            <a:off x="6972229" y="1343942"/>
            <a:ext cx="27718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Data Trustworthiness</a:t>
            </a:r>
          </a:p>
          <a:p>
            <a:pPr algn="ctr" eaLnBrk="1" hangingPunct="1"/>
            <a:r>
              <a:rPr lang="en-US"/>
              <a:t>(e.g., sensor networks)</a:t>
            </a:r>
          </a:p>
        </p:txBody>
      </p:sp>
      <p:grpSp>
        <p:nvGrpSpPr>
          <p:cNvPr id="36" name="Group 64"/>
          <p:cNvGrpSpPr>
            <a:grpSpLocks/>
          </p:cNvGrpSpPr>
          <p:nvPr/>
        </p:nvGrpSpPr>
        <p:grpSpPr bwMode="auto">
          <a:xfrm>
            <a:off x="7644200" y="2099909"/>
            <a:ext cx="1763924" cy="1175949"/>
            <a:chOff x="4876800" y="2971800"/>
            <a:chExt cx="2057400" cy="1447800"/>
          </a:xfrm>
        </p:grpSpPr>
        <p:sp>
          <p:nvSpPr>
            <p:cNvPr id="37" name="Oval 36"/>
            <p:cNvSpPr/>
            <p:nvPr/>
          </p:nvSpPr>
          <p:spPr>
            <a:xfrm>
              <a:off x="4876800" y="3275580"/>
              <a:ext cx="228600" cy="230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6019800" y="3581514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5791200" y="3047207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5334000" y="4115821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52520" y="4191227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705600" y="2971800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3" name="Straight Connector 42"/>
            <p:cNvCxnSpPr>
              <a:stCxn id="37" idx="6"/>
              <a:endCxn id="39" idx="3"/>
            </p:cNvCxnSpPr>
            <p:nvPr/>
          </p:nvCxnSpPr>
          <p:spPr>
            <a:xfrm flipV="1">
              <a:off x="5105400" y="3243263"/>
              <a:ext cx="718457" cy="1486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40" idx="1"/>
              <a:endCxn id="37" idx="5"/>
            </p:cNvCxnSpPr>
            <p:nvPr/>
          </p:nvCxnSpPr>
          <p:spPr>
            <a:xfrm rot="16200000" flipV="1">
              <a:off x="4881448" y="3662930"/>
              <a:ext cx="676502" cy="2939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38" idx="7"/>
              <a:endCxn id="42" idx="4"/>
            </p:cNvCxnSpPr>
            <p:nvPr/>
          </p:nvCxnSpPr>
          <p:spPr>
            <a:xfrm rot="5400000" flipH="1" flipV="1">
              <a:off x="6310993" y="3104923"/>
              <a:ext cx="413657" cy="6041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39" idx="6"/>
              <a:endCxn id="42" idx="3"/>
            </p:cNvCxnSpPr>
            <p:nvPr/>
          </p:nvCxnSpPr>
          <p:spPr>
            <a:xfrm>
              <a:off x="6019800" y="3161393"/>
              <a:ext cx="718457" cy="64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40" idx="6"/>
              <a:endCxn id="38" idx="4"/>
            </p:cNvCxnSpPr>
            <p:nvPr/>
          </p:nvCxnSpPr>
          <p:spPr>
            <a:xfrm flipV="1">
              <a:off x="5562600" y="3809887"/>
              <a:ext cx="571500" cy="42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38" idx="5"/>
              <a:endCxn id="41" idx="0"/>
            </p:cNvCxnSpPr>
            <p:nvPr/>
          </p:nvCxnSpPr>
          <p:spPr>
            <a:xfrm rot="16200000" flipH="1">
              <a:off x="6234453" y="3758860"/>
              <a:ext cx="413657" cy="451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65"/>
          <p:cNvSpPr txBox="1">
            <a:spLocks noChangeArrowheads="1"/>
          </p:cNvSpPr>
          <p:nvPr/>
        </p:nvSpPr>
        <p:spPr bwMode="auto">
          <a:xfrm>
            <a:off x="336514" y="1380926"/>
            <a:ext cx="34438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dirty="0"/>
              <a:t>Access and Usage Control</a:t>
            </a:r>
          </a:p>
          <a:p>
            <a:pPr algn="ctr" eaLnBrk="1" hangingPunct="1"/>
            <a:r>
              <a:rPr lang="en-US" dirty="0"/>
              <a:t>of Data and its Provenance</a:t>
            </a:r>
          </a:p>
        </p:txBody>
      </p:sp>
      <p:sp>
        <p:nvSpPr>
          <p:cNvPr id="50" name="TextBox 66"/>
          <p:cNvSpPr txBox="1">
            <a:spLocks noChangeArrowheads="1"/>
          </p:cNvSpPr>
          <p:nvPr/>
        </p:nvSpPr>
        <p:spPr bwMode="auto">
          <a:xfrm>
            <a:off x="6636243" y="4283816"/>
            <a:ext cx="34438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Data Privacy</a:t>
            </a:r>
          </a:p>
          <a:p>
            <a:pPr algn="ctr" eaLnBrk="1" hangingPunct="1"/>
            <a:r>
              <a:rPr lang="en-US"/>
              <a:t>(e.g., track hospital records)</a:t>
            </a:r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0131" y="5123779"/>
            <a:ext cx="839964" cy="839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Document"/>
          <p:cNvSpPr>
            <a:spLocks noEditPoints="1" noChangeArrowheads="1"/>
          </p:cNvSpPr>
          <p:nvPr/>
        </p:nvSpPr>
        <p:spPr bwMode="auto">
          <a:xfrm>
            <a:off x="8148179" y="5123779"/>
            <a:ext cx="503978" cy="671971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cxnSp>
        <p:nvCxnSpPr>
          <p:cNvPr id="53" name="Straight Connector 52"/>
          <p:cNvCxnSpPr>
            <a:endCxn id="52" idx="3"/>
          </p:cNvCxnSpPr>
          <p:nvPr/>
        </p:nvCxnSpPr>
        <p:spPr>
          <a:xfrm rot="10800000">
            <a:off x="8653907" y="5454515"/>
            <a:ext cx="586224" cy="89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Picture 5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276" y="5459766"/>
            <a:ext cx="1030706" cy="978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Flowchart: Magnetic Disk 54"/>
          <p:cNvSpPr/>
          <p:nvPr/>
        </p:nvSpPr>
        <p:spPr>
          <a:xfrm>
            <a:off x="7308214" y="6047739"/>
            <a:ext cx="587975" cy="75596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6" name="Straight Connector 55"/>
          <p:cNvCxnSpPr>
            <a:endCxn id="55" idx="2"/>
          </p:cNvCxnSpPr>
          <p:nvPr/>
        </p:nvCxnSpPr>
        <p:spPr>
          <a:xfrm>
            <a:off x="6910982" y="5947995"/>
            <a:ext cx="397232" cy="477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5" idx="4"/>
            <a:endCxn id="52" idx="0"/>
          </p:cNvCxnSpPr>
          <p:nvPr/>
        </p:nvCxnSpPr>
        <p:spPr>
          <a:xfrm flipV="1">
            <a:off x="7896190" y="5797501"/>
            <a:ext cx="502229" cy="628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Picture 9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363" y="2519891"/>
            <a:ext cx="2435895" cy="243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6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326" y="2603888"/>
            <a:ext cx="839964" cy="839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TextBox 102"/>
          <p:cNvSpPr txBox="1">
            <a:spLocks noChangeArrowheads="1"/>
          </p:cNvSpPr>
          <p:nvPr/>
        </p:nvSpPr>
        <p:spPr bwMode="auto">
          <a:xfrm>
            <a:off x="3528377" y="2267902"/>
            <a:ext cx="3191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Data</a:t>
            </a:r>
          </a:p>
        </p:txBody>
      </p:sp>
      <p:sp>
        <p:nvSpPr>
          <p:cNvPr id="61" name="TextBox 103"/>
          <p:cNvSpPr txBox="1">
            <a:spLocks noChangeArrowheads="1"/>
          </p:cNvSpPr>
          <p:nvPr/>
        </p:nvSpPr>
        <p:spPr bwMode="auto">
          <a:xfrm>
            <a:off x="3612373" y="4031826"/>
            <a:ext cx="3191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Provenance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 rot="10800000" flipV="1">
            <a:off x="2772410" y="4115823"/>
            <a:ext cx="1595931" cy="41998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2856406" y="2435895"/>
            <a:ext cx="1595931" cy="117594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796280" y="2351898"/>
            <a:ext cx="1175949" cy="109195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6048268" y="4115823"/>
            <a:ext cx="1427939" cy="41998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Lock"/>
          <p:cNvSpPr>
            <a:spLocks noEditPoints="1" noChangeArrowheads="1"/>
          </p:cNvSpPr>
          <p:nvPr/>
        </p:nvSpPr>
        <p:spPr bwMode="auto">
          <a:xfrm>
            <a:off x="1512464" y="2183905"/>
            <a:ext cx="839964" cy="1007957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cxnSp>
        <p:nvCxnSpPr>
          <p:cNvPr id="67" name="Straight Arrow Connector 110"/>
          <p:cNvCxnSpPr>
            <a:cxnSpLocks noChangeShapeType="1"/>
          </p:cNvCxnSpPr>
          <p:nvPr/>
        </p:nvCxnSpPr>
        <p:spPr bwMode="auto">
          <a:xfrm flipH="1">
            <a:off x="4536334" y="4619801"/>
            <a:ext cx="503978" cy="1427939"/>
          </a:xfrm>
          <a:prstGeom prst="straightConnector1">
            <a:avLst/>
          </a:prstGeom>
          <a:noFill/>
          <a:ln w="19050" algn="ctr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68" name="TextBox 39"/>
          <p:cNvSpPr txBox="1">
            <a:spLocks noChangeArrowheads="1"/>
          </p:cNvSpPr>
          <p:nvPr/>
        </p:nvSpPr>
        <p:spPr bwMode="auto">
          <a:xfrm>
            <a:off x="3192391" y="6131737"/>
            <a:ext cx="27718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etcetera</a:t>
            </a:r>
          </a:p>
        </p:txBody>
      </p:sp>
    </p:spTree>
    <p:extLst>
      <p:ext uri="{BB962C8B-B14F-4D97-AF65-F5344CB8AC3E}">
        <p14:creationId xmlns="" xmlns:p14="http://schemas.microsoft.com/office/powerpoint/2010/main" val="148125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3557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604202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Group Centric Information/</a:t>
            </a:r>
            <a:r>
              <a:rPr lang="en-US" sz="2000" b="1" kern="0" dirty="0" err="1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Resouce</a:t>
            </a:r>
            <a:r>
              <a:rPr lang="en-US" sz="2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 Sharing</a:t>
            </a:r>
            <a:endParaRPr lang="en-US" sz="2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9" name="Shape 165"/>
          <p:cNvSpPr/>
          <p:nvPr/>
        </p:nvSpPr>
        <p:spPr>
          <a:xfrm>
            <a:off x="4872302" y="4964465"/>
            <a:ext cx="1176073" cy="335986"/>
          </a:xfrm>
          <a:prstGeom prst="roundRect">
            <a:avLst>
              <a:gd name="adj" fmla="val 16667"/>
            </a:avLst>
          </a:prstGeom>
          <a:solidFill>
            <a:srgbClr val="F4B39B"/>
          </a:solidFill>
          <a:ln w="25400">
            <a:solidFill>
              <a:srgbClr val="C0504D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70" name="Shape 166"/>
          <p:cNvSpPr/>
          <p:nvPr/>
        </p:nvSpPr>
        <p:spPr>
          <a:xfrm>
            <a:off x="4536281" y="2360577"/>
            <a:ext cx="1932120" cy="419982"/>
          </a:xfrm>
          <a:prstGeom prst="roundRect">
            <a:avLst>
              <a:gd name="adj" fmla="val 16667"/>
            </a:avLst>
          </a:prstGeom>
          <a:solidFill>
            <a:srgbClr val="F4B39B"/>
          </a:solidFill>
          <a:ln w="25400">
            <a:solidFill>
              <a:srgbClr val="C0504D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71" name="Shape 167"/>
          <p:cNvSpPr/>
          <p:nvPr/>
        </p:nvSpPr>
        <p:spPr>
          <a:xfrm>
            <a:off x="6384396" y="2780559"/>
            <a:ext cx="1512094" cy="2351899"/>
          </a:xfrm>
          <a:prstGeom prst="roundRect">
            <a:avLst>
              <a:gd name="adj" fmla="val 16667"/>
            </a:avLst>
          </a:prstGeom>
          <a:solidFill>
            <a:srgbClr val="F4B39B"/>
          </a:solidFill>
          <a:ln w="25400">
            <a:solidFill>
              <a:srgbClr val="C0504D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72" name="Shape 168"/>
          <p:cNvSpPr/>
          <p:nvPr/>
        </p:nvSpPr>
        <p:spPr>
          <a:xfrm>
            <a:off x="3108193" y="2780559"/>
            <a:ext cx="1512094" cy="2267903"/>
          </a:xfrm>
          <a:prstGeom prst="roundRect">
            <a:avLst>
              <a:gd name="adj" fmla="val 16667"/>
            </a:avLst>
          </a:prstGeom>
          <a:solidFill>
            <a:srgbClr val="F4B39B"/>
          </a:solidFill>
          <a:ln w="25400">
            <a:solidFill>
              <a:srgbClr val="C0504D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pSp>
        <p:nvGrpSpPr>
          <p:cNvPr id="73" name="Group 171"/>
          <p:cNvGrpSpPr/>
          <p:nvPr/>
        </p:nvGrpSpPr>
        <p:grpSpPr>
          <a:xfrm>
            <a:off x="2016109" y="2612535"/>
            <a:ext cx="1176046" cy="2351842"/>
            <a:chOff x="-14" y="-28"/>
            <a:chExt cx="1066774" cy="2133547"/>
          </a:xfrm>
        </p:grpSpPr>
        <p:sp>
          <p:nvSpPr>
            <p:cNvPr id="74" name="Shape 169"/>
            <p:cNvSpPr/>
            <p:nvPr/>
          </p:nvSpPr>
          <p:spPr>
            <a:xfrm>
              <a:off x="-14" y="-28"/>
              <a:ext cx="1066774" cy="21335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C0504D"/>
            </a:solidFill>
            <a:ln w="25400" cap="flat">
              <a:solidFill>
                <a:srgbClr val="C0504D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5" name="Shape 170"/>
            <p:cNvSpPr/>
            <p:nvPr/>
          </p:nvSpPr>
          <p:spPr>
            <a:xfrm>
              <a:off x="156229" y="941156"/>
              <a:ext cx="754342" cy="2512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ORG A</a:t>
              </a:r>
            </a:p>
          </p:txBody>
        </p:sp>
      </p:grpSp>
      <p:grpSp>
        <p:nvGrpSpPr>
          <p:cNvPr id="76" name="Group 174"/>
          <p:cNvGrpSpPr/>
          <p:nvPr/>
        </p:nvGrpSpPr>
        <p:grpSpPr>
          <a:xfrm>
            <a:off x="7812468" y="2612535"/>
            <a:ext cx="1176046" cy="2351842"/>
            <a:chOff x="-14" y="-28"/>
            <a:chExt cx="1066774" cy="2133547"/>
          </a:xfrm>
        </p:grpSpPr>
        <p:sp>
          <p:nvSpPr>
            <p:cNvPr id="77" name="Shape 172"/>
            <p:cNvSpPr/>
            <p:nvPr/>
          </p:nvSpPr>
          <p:spPr>
            <a:xfrm>
              <a:off x="-14" y="-28"/>
              <a:ext cx="1066774" cy="21335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8" h="19678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C0504D"/>
            </a:solidFill>
            <a:ln w="25400" cap="flat">
              <a:solidFill>
                <a:srgbClr val="C0504D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8" name="Shape 173"/>
            <p:cNvSpPr/>
            <p:nvPr/>
          </p:nvSpPr>
          <p:spPr>
            <a:xfrm>
              <a:off x="156229" y="941156"/>
              <a:ext cx="754343" cy="2512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FFFFFF"/>
                  </a:solidFill>
                </a:rPr>
                <a:t>ORG B</a:t>
              </a:r>
            </a:p>
          </p:txBody>
        </p:sp>
      </p:grpSp>
      <p:sp>
        <p:nvSpPr>
          <p:cNvPr id="79" name="Shape 175"/>
          <p:cNvSpPr/>
          <p:nvPr/>
        </p:nvSpPr>
        <p:spPr>
          <a:xfrm>
            <a:off x="4452249" y="2864531"/>
            <a:ext cx="2100078" cy="19318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8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0070C0"/>
          </a:solidFill>
          <a:ln w="25400">
            <a:solidFill/>
            <a:prstDash val="dash"/>
          </a:ln>
        </p:spPr>
        <p:txBody>
          <a:bodyPr lIns="0" tIns="0" rIns="0" bIns="0" anchor="ctr"/>
          <a:lstStyle/>
          <a:p>
            <a:pPr lvl="0" algn="ctr">
              <a:def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0" name="Shape 176"/>
          <p:cNvSpPr/>
          <p:nvPr/>
        </p:nvSpPr>
        <p:spPr>
          <a:xfrm>
            <a:off x="2856176" y="2696563"/>
            <a:ext cx="1680106" cy="1753"/>
          </a:xfrm>
          <a:prstGeom prst="line">
            <a:avLst/>
          </a:prstGeom>
          <a:ln>
            <a:solidFill>
              <a:srgbClr val="17375E"/>
            </a:solidFill>
            <a:tailEnd type="triangle"/>
          </a:ln>
        </p:spPr>
        <p:txBody>
          <a:bodyPr lIns="0" tIns="0" rIns="0" bIns="0"/>
          <a:lstStyle/>
          <a:p>
            <a:pPr defTabSz="503972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 dirty="0"/>
          </a:p>
        </p:txBody>
      </p:sp>
      <p:sp>
        <p:nvSpPr>
          <p:cNvPr id="81" name="Shape 177"/>
          <p:cNvSpPr/>
          <p:nvPr/>
        </p:nvSpPr>
        <p:spPr>
          <a:xfrm flipH="1" flipV="1">
            <a:off x="6384393" y="2696562"/>
            <a:ext cx="1764112" cy="1753"/>
          </a:xfrm>
          <a:prstGeom prst="line">
            <a:avLst/>
          </a:prstGeom>
          <a:ln>
            <a:solidFill>
              <a:srgbClr val="17375E"/>
            </a:solidFill>
            <a:tailEnd type="triangle"/>
          </a:ln>
        </p:spPr>
        <p:txBody>
          <a:bodyPr lIns="0" tIns="0" rIns="0" bIns="0"/>
          <a:lstStyle/>
          <a:p>
            <a:pPr defTabSz="503972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 dirty="0"/>
          </a:p>
        </p:txBody>
      </p:sp>
      <p:sp>
        <p:nvSpPr>
          <p:cNvPr id="82" name="Shape 178"/>
          <p:cNvSpPr/>
          <p:nvPr/>
        </p:nvSpPr>
        <p:spPr>
          <a:xfrm>
            <a:off x="4704292" y="2357077"/>
            <a:ext cx="1932120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Establish/Disband</a:t>
            </a:r>
          </a:p>
        </p:txBody>
      </p:sp>
      <p:sp>
        <p:nvSpPr>
          <p:cNvPr id="83" name="Shape 179"/>
          <p:cNvSpPr/>
          <p:nvPr/>
        </p:nvSpPr>
        <p:spPr>
          <a:xfrm flipH="1">
            <a:off x="5458588" y="2612565"/>
            <a:ext cx="1752" cy="251991"/>
          </a:xfrm>
          <a:prstGeom prst="line">
            <a:avLst/>
          </a:prstGeom>
          <a:ln>
            <a:solidFill>
              <a:srgbClr val="4A7EBB"/>
            </a:solidFill>
            <a:tailEnd type="triangle"/>
          </a:ln>
        </p:spPr>
        <p:txBody>
          <a:bodyPr lIns="0" tIns="0" rIns="0" bIns="0"/>
          <a:lstStyle/>
          <a:p>
            <a:pPr defTabSz="503972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 dirty="0"/>
          </a:p>
        </p:txBody>
      </p:sp>
      <p:sp>
        <p:nvSpPr>
          <p:cNvPr id="84" name="Shape 180"/>
          <p:cNvSpPr/>
          <p:nvPr/>
        </p:nvSpPr>
        <p:spPr>
          <a:xfrm>
            <a:off x="3104692" y="2864555"/>
            <a:ext cx="1767612" cy="1679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2933" y="10800"/>
                  <a:pt x="5867" y="0"/>
                  <a:pt x="9467" y="0"/>
                </a:cubicBezTo>
                <a:cubicBezTo>
                  <a:pt x="13067" y="0"/>
                  <a:pt x="17333" y="10800"/>
                  <a:pt x="21600" y="21600"/>
                </a:cubicBezTo>
              </a:path>
            </a:pathLst>
          </a:custGeom>
          <a:ln>
            <a:solidFill>
              <a:srgbClr val="17375E"/>
            </a:solidFill>
            <a:tail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5" name="Shape 181"/>
          <p:cNvSpPr/>
          <p:nvPr/>
        </p:nvSpPr>
        <p:spPr>
          <a:xfrm>
            <a:off x="6132379" y="2864555"/>
            <a:ext cx="1848117" cy="1679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2933" y="10800"/>
                  <a:pt x="5867" y="0"/>
                  <a:pt x="9467" y="0"/>
                </a:cubicBezTo>
                <a:cubicBezTo>
                  <a:pt x="13067" y="0"/>
                  <a:pt x="17333" y="10800"/>
                  <a:pt x="21600" y="21600"/>
                </a:cubicBezTo>
              </a:path>
            </a:pathLst>
          </a:custGeom>
          <a:ln>
            <a:solidFill>
              <a:srgbClr val="17375E"/>
            </a:solidFill>
            <a:head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6" name="Shape 182"/>
          <p:cNvSpPr/>
          <p:nvPr/>
        </p:nvSpPr>
        <p:spPr>
          <a:xfrm>
            <a:off x="3134445" y="3200539"/>
            <a:ext cx="1569849" cy="145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32" extrusionOk="0">
                <a:moveTo>
                  <a:pt x="0" y="0"/>
                </a:moveTo>
                <a:cubicBezTo>
                  <a:pt x="2548" y="10527"/>
                  <a:pt x="5096" y="21053"/>
                  <a:pt x="8696" y="21327"/>
                </a:cubicBezTo>
                <a:cubicBezTo>
                  <a:pt x="12296" y="21600"/>
                  <a:pt x="16948" y="11620"/>
                  <a:pt x="21600" y="1641"/>
                </a:cubicBezTo>
              </a:path>
            </a:pathLst>
          </a:custGeom>
          <a:ln>
            <a:solidFill>
              <a:srgbClr val="17375E"/>
            </a:solidFill>
            <a:head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7" name="Shape 183"/>
          <p:cNvSpPr/>
          <p:nvPr/>
        </p:nvSpPr>
        <p:spPr>
          <a:xfrm>
            <a:off x="6296889" y="3200540"/>
            <a:ext cx="1599601" cy="1348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32" extrusionOk="0">
                <a:moveTo>
                  <a:pt x="0" y="0"/>
                </a:moveTo>
                <a:cubicBezTo>
                  <a:pt x="2548" y="10527"/>
                  <a:pt x="5096" y="21053"/>
                  <a:pt x="8696" y="21327"/>
                </a:cubicBezTo>
                <a:cubicBezTo>
                  <a:pt x="12296" y="21600"/>
                  <a:pt x="16948" y="11620"/>
                  <a:pt x="21600" y="1641"/>
                </a:cubicBezTo>
              </a:path>
            </a:pathLst>
          </a:custGeom>
          <a:ln>
            <a:solidFill>
              <a:srgbClr val="17375E"/>
            </a:solidFill>
            <a:tail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8" name="Shape 184"/>
          <p:cNvSpPr/>
          <p:nvPr/>
        </p:nvSpPr>
        <p:spPr>
          <a:xfrm>
            <a:off x="3444214" y="2861055"/>
            <a:ext cx="924057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Join User</a:t>
            </a:r>
          </a:p>
        </p:txBody>
      </p:sp>
      <p:sp>
        <p:nvSpPr>
          <p:cNvPr id="89" name="Shape 185"/>
          <p:cNvSpPr/>
          <p:nvPr/>
        </p:nvSpPr>
        <p:spPr>
          <a:xfrm>
            <a:off x="6552406" y="2864555"/>
            <a:ext cx="924057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Join User</a:t>
            </a:r>
          </a:p>
        </p:txBody>
      </p:sp>
      <p:sp>
        <p:nvSpPr>
          <p:cNvPr id="90" name="Shape 186"/>
          <p:cNvSpPr/>
          <p:nvPr/>
        </p:nvSpPr>
        <p:spPr>
          <a:xfrm>
            <a:off x="3444213" y="3281037"/>
            <a:ext cx="1092068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Leave User</a:t>
            </a:r>
          </a:p>
        </p:txBody>
      </p:sp>
      <p:sp>
        <p:nvSpPr>
          <p:cNvPr id="91" name="Shape 187"/>
          <p:cNvSpPr/>
          <p:nvPr/>
        </p:nvSpPr>
        <p:spPr>
          <a:xfrm>
            <a:off x="6552406" y="3284537"/>
            <a:ext cx="1092068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Leave User</a:t>
            </a:r>
          </a:p>
        </p:txBody>
      </p:sp>
      <p:sp>
        <p:nvSpPr>
          <p:cNvPr id="92" name="Shape 188"/>
          <p:cNvSpPr/>
          <p:nvPr/>
        </p:nvSpPr>
        <p:spPr>
          <a:xfrm>
            <a:off x="3188696" y="3620523"/>
            <a:ext cx="1263582" cy="1679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2933" y="10800"/>
                  <a:pt x="5867" y="0"/>
                  <a:pt x="9467" y="0"/>
                </a:cubicBezTo>
                <a:cubicBezTo>
                  <a:pt x="13067" y="0"/>
                  <a:pt x="17333" y="10800"/>
                  <a:pt x="21600" y="21600"/>
                </a:cubicBezTo>
              </a:path>
            </a:pathLst>
          </a:custGeom>
          <a:ln>
            <a:solidFill>
              <a:srgbClr val="17375E"/>
            </a:solidFill>
            <a:tail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93" name="Shape 189"/>
          <p:cNvSpPr/>
          <p:nvPr/>
        </p:nvSpPr>
        <p:spPr>
          <a:xfrm>
            <a:off x="3188697" y="3872512"/>
            <a:ext cx="1263579" cy="1659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32" extrusionOk="0">
                <a:moveTo>
                  <a:pt x="0" y="0"/>
                </a:moveTo>
                <a:cubicBezTo>
                  <a:pt x="2548" y="10527"/>
                  <a:pt x="5096" y="21053"/>
                  <a:pt x="8696" y="21327"/>
                </a:cubicBezTo>
                <a:cubicBezTo>
                  <a:pt x="12296" y="21600"/>
                  <a:pt x="16948" y="11620"/>
                  <a:pt x="21600" y="1641"/>
                </a:cubicBezTo>
              </a:path>
            </a:pathLst>
          </a:custGeom>
          <a:ln>
            <a:solidFill>
              <a:srgbClr val="17375E"/>
            </a:solidFill>
            <a:head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94" name="Shape 190"/>
          <p:cNvSpPr/>
          <p:nvPr/>
        </p:nvSpPr>
        <p:spPr>
          <a:xfrm>
            <a:off x="3192198" y="3956508"/>
            <a:ext cx="1428089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Remove Version</a:t>
            </a:r>
          </a:p>
        </p:txBody>
      </p:sp>
      <p:sp>
        <p:nvSpPr>
          <p:cNvPr id="95" name="Shape 191"/>
          <p:cNvSpPr/>
          <p:nvPr/>
        </p:nvSpPr>
        <p:spPr>
          <a:xfrm>
            <a:off x="3108192" y="4292494"/>
            <a:ext cx="1512096" cy="1659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32" extrusionOk="0">
                <a:moveTo>
                  <a:pt x="0" y="0"/>
                </a:moveTo>
                <a:cubicBezTo>
                  <a:pt x="2548" y="10527"/>
                  <a:pt x="5096" y="21053"/>
                  <a:pt x="8696" y="21327"/>
                </a:cubicBezTo>
                <a:cubicBezTo>
                  <a:pt x="12296" y="21600"/>
                  <a:pt x="16948" y="11620"/>
                  <a:pt x="21600" y="1641"/>
                </a:cubicBezTo>
              </a:path>
            </a:pathLst>
          </a:custGeom>
          <a:ln>
            <a:solidFill>
              <a:srgbClr val="17375E"/>
            </a:solidFill>
            <a:head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96" name="Shape 192"/>
          <p:cNvSpPr/>
          <p:nvPr/>
        </p:nvSpPr>
        <p:spPr>
          <a:xfrm>
            <a:off x="3192198" y="4372990"/>
            <a:ext cx="1428089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Merge Version</a:t>
            </a:r>
          </a:p>
        </p:txBody>
      </p:sp>
      <p:sp>
        <p:nvSpPr>
          <p:cNvPr id="97" name="Shape 193"/>
          <p:cNvSpPr/>
          <p:nvPr/>
        </p:nvSpPr>
        <p:spPr>
          <a:xfrm>
            <a:off x="3041688" y="4530482"/>
            <a:ext cx="1683607" cy="2802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19" extrusionOk="0">
                <a:moveTo>
                  <a:pt x="21600" y="0"/>
                </a:moveTo>
                <a:cubicBezTo>
                  <a:pt x="17467" y="10407"/>
                  <a:pt x="13333" y="20815"/>
                  <a:pt x="9733" y="21207"/>
                </a:cubicBezTo>
                <a:cubicBezTo>
                  <a:pt x="6133" y="21600"/>
                  <a:pt x="3067" y="11978"/>
                  <a:pt x="0" y="2356"/>
                </a:cubicBezTo>
              </a:path>
            </a:pathLst>
          </a:custGeom>
          <a:ln>
            <a:solidFill>
              <a:srgbClr val="17375E"/>
            </a:solidFill>
            <a:headEnd type="triangle"/>
            <a:tail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98" name="Shape 194"/>
          <p:cNvSpPr/>
          <p:nvPr/>
        </p:nvSpPr>
        <p:spPr>
          <a:xfrm>
            <a:off x="3360208" y="4712476"/>
            <a:ext cx="1932120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Substitute User</a:t>
            </a:r>
          </a:p>
        </p:txBody>
      </p:sp>
      <p:sp>
        <p:nvSpPr>
          <p:cNvPr id="99" name="Shape 195"/>
          <p:cNvSpPr/>
          <p:nvPr/>
        </p:nvSpPr>
        <p:spPr>
          <a:xfrm>
            <a:off x="6527902" y="3536526"/>
            <a:ext cx="1263582" cy="1679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2933" y="10800"/>
                  <a:pt x="5867" y="0"/>
                  <a:pt x="9467" y="0"/>
                </a:cubicBezTo>
                <a:cubicBezTo>
                  <a:pt x="13067" y="0"/>
                  <a:pt x="17333" y="10800"/>
                  <a:pt x="21600" y="21600"/>
                </a:cubicBezTo>
              </a:path>
            </a:pathLst>
          </a:custGeom>
          <a:ln>
            <a:solidFill>
              <a:srgbClr val="17375E"/>
            </a:solidFill>
            <a:tail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00" name="Shape 196"/>
          <p:cNvSpPr/>
          <p:nvPr/>
        </p:nvSpPr>
        <p:spPr>
          <a:xfrm>
            <a:off x="6527903" y="3788515"/>
            <a:ext cx="1263581" cy="1659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32" extrusionOk="0">
                <a:moveTo>
                  <a:pt x="0" y="0"/>
                </a:moveTo>
                <a:cubicBezTo>
                  <a:pt x="2548" y="10527"/>
                  <a:pt x="5096" y="21053"/>
                  <a:pt x="8696" y="21327"/>
                </a:cubicBezTo>
                <a:cubicBezTo>
                  <a:pt x="12296" y="21600"/>
                  <a:pt x="16948" y="11620"/>
                  <a:pt x="21600" y="1641"/>
                </a:cubicBezTo>
              </a:path>
            </a:pathLst>
          </a:custGeom>
          <a:ln>
            <a:solidFill>
              <a:srgbClr val="17375E"/>
            </a:solidFill>
            <a:head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01" name="Shape 197"/>
          <p:cNvSpPr/>
          <p:nvPr/>
        </p:nvSpPr>
        <p:spPr>
          <a:xfrm>
            <a:off x="6615410" y="3536526"/>
            <a:ext cx="1092068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Add Version</a:t>
            </a:r>
          </a:p>
        </p:txBody>
      </p:sp>
      <p:sp>
        <p:nvSpPr>
          <p:cNvPr id="102" name="Shape 198"/>
          <p:cNvSpPr/>
          <p:nvPr/>
        </p:nvSpPr>
        <p:spPr>
          <a:xfrm>
            <a:off x="6531405" y="3872512"/>
            <a:ext cx="1428089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Remove Version</a:t>
            </a:r>
          </a:p>
        </p:txBody>
      </p:sp>
      <p:sp>
        <p:nvSpPr>
          <p:cNvPr id="103" name="Shape 199"/>
          <p:cNvSpPr/>
          <p:nvPr/>
        </p:nvSpPr>
        <p:spPr>
          <a:xfrm>
            <a:off x="6447400" y="4208497"/>
            <a:ext cx="1449091" cy="1659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32" extrusionOk="0">
                <a:moveTo>
                  <a:pt x="0" y="0"/>
                </a:moveTo>
                <a:cubicBezTo>
                  <a:pt x="2548" y="10527"/>
                  <a:pt x="5096" y="21053"/>
                  <a:pt x="8696" y="21327"/>
                </a:cubicBezTo>
                <a:cubicBezTo>
                  <a:pt x="12296" y="21600"/>
                  <a:pt x="16948" y="11620"/>
                  <a:pt x="21600" y="1641"/>
                </a:cubicBezTo>
              </a:path>
            </a:pathLst>
          </a:custGeom>
          <a:ln>
            <a:solidFill>
              <a:srgbClr val="17375E"/>
            </a:solidFill>
            <a:head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04" name="Shape 200"/>
          <p:cNvSpPr/>
          <p:nvPr/>
        </p:nvSpPr>
        <p:spPr>
          <a:xfrm>
            <a:off x="6531405" y="4292494"/>
            <a:ext cx="1428089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Merge Version</a:t>
            </a:r>
          </a:p>
        </p:txBody>
      </p:sp>
      <p:sp>
        <p:nvSpPr>
          <p:cNvPr id="105" name="Shape 201"/>
          <p:cNvSpPr/>
          <p:nvPr/>
        </p:nvSpPr>
        <p:spPr>
          <a:xfrm>
            <a:off x="6216385" y="4460485"/>
            <a:ext cx="1683607" cy="2802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19" extrusionOk="0">
                <a:moveTo>
                  <a:pt x="21600" y="0"/>
                </a:moveTo>
                <a:cubicBezTo>
                  <a:pt x="17467" y="10407"/>
                  <a:pt x="13333" y="20815"/>
                  <a:pt x="9733" y="21207"/>
                </a:cubicBezTo>
                <a:cubicBezTo>
                  <a:pt x="6133" y="21600"/>
                  <a:pt x="3067" y="11978"/>
                  <a:pt x="0" y="2356"/>
                </a:cubicBezTo>
              </a:path>
            </a:pathLst>
          </a:custGeom>
          <a:ln>
            <a:solidFill>
              <a:srgbClr val="17375E"/>
            </a:solidFill>
            <a:headEnd type="triangle"/>
            <a:tail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06" name="Shape 202"/>
          <p:cNvSpPr/>
          <p:nvPr/>
        </p:nvSpPr>
        <p:spPr>
          <a:xfrm>
            <a:off x="6323141" y="4708976"/>
            <a:ext cx="1321334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Substitute User</a:t>
            </a:r>
          </a:p>
        </p:txBody>
      </p:sp>
      <p:sp>
        <p:nvSpPr>
          <p:cNvPr id="107" name="Shape 203"/>
          <p:cNvSpPr/>
          <p:nvPr/>
        </p:nvSpPr>
        <p:spPr>
          <a:xfrm>
            <a:off x="4536281" y="3186541"/>
            <a:ext cx="2016125" cy="14867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/>
          <a:p>
            <a:pPr lvl="0" algn="ctr"/>
            <a:r>
              <a:rPr sz="1500" dirty="0">
                <a:solidFill>
                  <a:srgbClr val="FFFFFF"/>
                </a:solidFill>
                <a:latin typeface="Perpetua"/>
                <a:ea typeface="Perpetua"/>
                <a:cs typeface="Perpetua"/>
                <a:sym typeface="Perpetua"/>
              </a:rPr>
              <a:t>Create RO/RW Subject</a:t>
            </a:r>
          </a:p>
          <a:p>
            <a:pPr lvl="0" algn="ctr"/>
            <a:r>
              <a:rPr sz="1500" dirty="0">
                <a:solidFill>
                  <a:srgbClr val="FFFFFF"/>
                </a:solidFill>
                <a:latin typeface="Perpetua"/>
                <a:ea typeface="Perpetua"/>
                <a:cs typeface="Perpetua"/>
                <a:sym typeface="Perpetua"/>
              </a:rPr>
              <a:t>Kill Subject</a:t>
            </a:r>
          </a:p>
          <a:p>
            <a:pPr lvl="0" algn="ctr"/>
            <a:r>
              <a:rPr sz="1500" dirty="0">
                <a:solidFill>
                  <a:srgbClr val="FFFFFF"/>
                </a:solidFill>
                <a:latin typeface="Perpetua"/>
                <a:ea typeface="Perpetua"/>
                <a:cs typeface="Perpetua"/>
                <a:sym typeface="Perpetua"/>
              </a:rPr>
              <a:t>Create Object</a:t>
            </a:r>
          </a:p>
          <a:p>
            <a:pPr lvl="0" algn="ctr"/>
            <a:r>
              <a:rPr sz="1500" dirty="0">
                <a:solidFill>
                  <a:srgbClr val="FFFFFF"/>
                </a:solidFill>
                <a:latin typeface="Perpetua"/>
                <a:ea typeface="Perpetua"/>
                <a:cs typeface="Perpetua"/>
                <a:sym typeface="Perpetua"/>
              </a:rPr>
              <a:t>Read/Update Version</a:t>
            </a:r>
          </a:p>
          <a:p>
            <a:pPr lvl="0" algn="ctr"/>
            <a:r>
              <a:rPr sz="1500" dirty="0">
                <a:solidFill>
                  <a:srgbClr val="FFFFFF"/>
                </a:solidFill>
                <a:latin typeface="Perpetua"/>
                <a:ea typeface="Perpetua"/>
                <a:cs typeface="Perpetua"/>
                <a:sym typeface="Perpetua"/>
              </a:rPr>
              <a:t>Suspend/Resume</a:t>
            </a:r>
          </a:p>
          <a:p>
            <a:pPr lvl="0" algn="ctr"/>
            <a:r>
              <a:rPr sz="1500" dirty="0">
                <a:solidFill>
                  <a:srgbClr val="FFFFFF"/>
                </a:solidFill>
                <a:latin typeface="Perpetua"/>
                <a:ea typeface="Perpetua"/>
                <a:cs typeface="Perpetua"/>
                <a:sym typeface="Perpetua"/>
              </a:rPr>
              <a:t>Version</a:t>
            </a:r>
          </a:p>
        </p:txBody>
      </p:sp>
      <p:sp>
        <p:nvSpPr>
          <p:cNvPr id="108" name="Shape 204"/>
          <p:cNvSpPr/>
          <p:nvPr/>
        </p:nvSpPr>
        <p:spPr>
          <a:xfrm>
            <a:off x="4452276" y="1784852"/>
            <a:ext cx="2184135" cy="276999"/>
          </a:xfrm>
          <a:prstGeom prst="rect">
            <a:avLst/>
          </a:prstGeom>
          <a:ln>
            <a:solidFill>
              <a:srgbClr val="0070C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2929B1"/>
                </a:solidFill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2929B1"/>
                </a:solidFill>
              </a:rPr>
              <a:t>Collaboration Group</a:t>
            </a:r>
          </a:p>
        </p:txBody>
      </p:sp>
      <p:sp>
        <p:nvSpPr>
          <p:cNvPr id="109" name="Shape 205"/>
          <p:cNvSpPr/>
          <p:nvPr/>
        </p:nvSpPr>
        <p:spPr>
          <a:xfrm>
            <a:off x="924057" y="1604610"/>
            <a:ext cx="504031" cy="335986"/>
          </a:xfrm>
          <a:prstGeom prst="roundRect">
            <a:avLst>
              <a:gd name="adj" fmla="val 16667"/>
            </a:avLst>
          </a:prstGeom>
          <a:solidFill>
            <a:srgbClr val="F4B39B"/>
          </a:solidFill>
          <a:ln w="25400">
            <a:solidFill>
              <a:srgbClr val="C0504D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pSp>
        <p:nvGrpSpPr>
          <p:cNvPr id="110" name="Group 208"/>
          <p:cNvGrpSpPr/>
          <p:nvPr/>
        </p:nvGrpSpPr>
        <p:grpSpPr>
          <a:xfrm>
            <a:off x="4452276" y="3032548"/>
            <a:ext cx="2100130" cy="1679928"/>
            <a:chOff x="0" y="0"/>
            <a:chExt cx="1905000" cy="1524000"/>
          </a:xfrm>
        </p:grpSpPr>
        <p:sp>
          <p:nvSpPr>
            <p:cNvPr id="111" name="Shape 206"/>
            <p:cNvSpPr/>
            <p:nvPr/>
          </p:nvSpPr>
          <p:spPr>
            <a:xfrm>
              <a:off x="0" y="0"/>
              <a:ext cx="1905000" cy="1524000"/>
            </a:xfrm>
            <a:prstGeom prst="roundRect">
              <a:avLst>
                <a:gd name="adj" fmla="val 16667"/>
              </a:avLst>
            </a:prstGeom>
            <a:solidFill>
              <a:srgbClr val="00B050"/>
            </a:solidFill>
            <a:ln w="25400" cap="flat">
              <a:solidFill>
                <a:srgbClr val="C0504D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2" name="Shape 207"/>
            <p:cNvSpPr/>
            <p:nvPr/>
          </p:nvSpPr>
          <p:spPr>
            <a:xfrm>
              <a:off x="74394" y="217543"/>
              <a:ext cx="1756211" cy="10889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/>
              <a:r>
                <a:rPr sz="1300" dirty="0">
                  <a:latin typeface="Calibri"/>
                  <a:ea typeface="Calibri"/>
                  <a:cs typeface="Calibri"/>
                  <a:sym typeface="Calibri"/>
                </a:rPr>
                <a:t>Create RO/RW Subject</a:t>
              </a:r>
              <a:endParaRPr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sz="1300" dirty="0">
                  <a:latin typeface="Calibri"/>
                  <a:ea typeface="Calibri"/>
                  <a:cs typeface="Calibri"/>
                  <a:sym typeface="Calibri"/>
                </a:rPr>
                <a:t>Kill Subject</a:t>
              </a:r>
              <a:endParaRPr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sz="1300" dirty="0">
                  <a:latin typeface="Calibri"/>
                  <a:ea typeface="Calibri"/>
                  <a:cs typeface="Calibri"/>
                  <a:sym typeface="Calibri"/>
                </a:rPr>
                <a:t>Create Object</a:t>
              </a:r>
              <a:endParaRPr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sz="1300" dirty="0">
                  <a:latin typeface="Calibri"/>
                  <a:ea typeface="Calibri"/>
                  <a:cs typeface="Calibri"/>
                  <a:sym typeface="Calibri"/>
                </a:rPr>
                <a:t>Read/Update Version</a:t>
              </a:r>
              <a:endParaRPr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sz="1300" dirty="0">
                  <a:latin typeface="Calibri"/>
                  <a:ea typeface="Calibri"/>
                  <a:cs typeface="Calibri"/>
                  <a:sym typeface="Calibri"/>
                </a:rPr>
                <a:t>Suspend/Resume</a:t>
              </a:r>
              <a:endParaRPr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sz="1300" dirty="0">
                  <a:latin typeface="Calibri"/>
                  <a:ea typeface="Calibri"/>
                  <a:cs typeface="Calibri"/>
                  <a:sym typeface="Calibri"/>
                </a:rPr>
                <a:t>Version</a:t>
              </a:r>
            </a:p>
          </p:txBody>
        </p:sp>
      </p:grpSp>
      <p:sp>
        <p:nvSpPr>
          <p:cNvPr id="113" name="Shape 209"/>
          <p:cNvSpPr/>
          <p:nvPr/>
        </p:nvSpPr>
        <p:spPr>
          <a:xfrm>
            <a:off x="1512094" y="1520613"/>
            <a:ext cx="2268141" cy="3787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/>
            <a:r>
              <a:t>Administrative Model</a:t>
            </a:r>
          </a:p>
        </p:txBody>
      </p:sp>
      <p:sp>
        <p:nvSpPr>
          <p:cNvPr id="114" name="Shape 210"/>
          <p:cNvSpPr/>
          <p:nvPr/>
        </p:nvSpPr>
        <p:spPr>
          <a:xfrm>
            <a:off x="924057" y="2108588"/>
            <a:ext cx="504031" cy="335986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25400">
            <a:solidFill>
              <a:srgbClr val="C0504D"/>
            </a:solidFill>
          </a:ln>
        </p:spPr>
        <p:txBody>
          <a:bodyPr lIns="0" tIns="0" rIns="0" bIns="0" anchor="ctr"/>
          <a:lstStyle/>
          <a:p>
            <a:pPr lvl="0" algn="ctr">
              <a:defRPr sz="1400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15" name="Shape 211"/>
          <p:cNvSpPr/>
          <p:nvPr/>
        </p:nvSpPr>
        <p:spPr>
          <a:xfrm>
            <a:off x="1512094" y="2036842"/>
            <a:ext cx="2268141" cy="3807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/>
            <a:r>
              <a:t>Operational Model</a:t>
            </a:r>
          </a:p>
        </p:txBody>
      </p:sp>
      <p:sp>
        <p:nvSpPr>
          <p:cNvPr id="116" name="Shape 212"/>
          <p:cNvSpPr/>
          <p:nvPr/>
        </p:nvSpPr>
        <p:spPr>
          <a:xfrm>
            <a:off x="3276203" y="3620522"/>
            <a:ext cx="1092068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Add Version</a:t>
            </a:r>
          </a:p>
        </p:txBody>
      </p:sp>
      <p:sp>
        <p:nvSpPr>
          <p:cNvPr id="117" name="Shape 213"/>
          <p:cNvSpPr/>
          <p:nvPr/>
        </p:nvSpPr>
        <p:spPr>
          <a:xfrm flipH="1">
            <a:off x="5544343" y="4796470"/>
            <a:ext cx="1753" cy="251991"/>
          </a:xfrm>
          <a:prstGeom prst="line">
            <a:avLst/>
          </a:prstGeom>
          <a:ln>
            <a:solidFill>
              <a:srgbClr val="4A7EBB"/>
            </a:solidFill>
            <a:tailEnd type="triangle"/>
          </a:ln>
        </p:spPr>
        <p:txBody>
          <a:bodyPr lIns="0" tIns="0" rIns="0" bIns="0"/>
          <a:lstStyle/>
          <a:p>
            <a:pPr defTabSz="503972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 dirty="0"/>
          </a:p>
        </p:txBody>
      </p:sp>
      <p:sp>
        <p:nvSpPr>
          <p:cNvPr id="118" name="Shape 214"/>
          <p:cNvSpPr/>
          <p:nvPr/>
        </p:nvSpPr>
        <p:spPr>
          <a:xfrm>
            <a:off x="2927932" y="4785972"/>
            <a:ext cx="1995126" cy="4668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077" extrusionOk="0">
                <a:moveTo>
                  <a:pt x="21600" y="16982"/>
                </a:moveTo>
                <a:cubicBezTo>
                  <a:pt x="18225" y="19291"/>
                  <a:pt x="14850" y="21600"/>
                  <a:pt x="11250" y="18770"/>
                </a:cubicBezTo>
                <a:cubicBezTo>
                  <a:pt x="7650" y="15939"/>
                  <a:pt x="3825" y="7970"/>
                  <a:pt x="0" y="0"/>
                </a:cubicBezTo>
              </a:path>
            </a:pathLst>
          </a:custGeom>
          <a:ln>
            <a:solidFill>
              <a:srgbClr val="17375E"/>
            </a:solidFill>
            <a:tail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19" name="Shape 215"/>
          <p:cNvSpPr/>
          <p:nvPr/>
        </p:nvSpPr>
        <p:spPr>
          <a:xfrm>
            <a:off x="6086877" y="4712475"/>
            <a:ext cx="1974125" cy="468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597" extrusionOk="0">
                <a:moveTo>
                  <a:pt x="0" y="19692"/>
                </a:moveTo>
                <a:cubicBezTo>
                  <a:pt x="3429" y="20646"/>
                  <a:pt x="6859" y="21600"/>
                  <a:pt x="10459" y="18318"/>
                </a:cubicBezTo>
                <a:cubicBezTo>
                  <a:pt x="14059" y="15036"/>
                  <a:pt x="17829" y="7518"/>
                  <a:pt x="21600" y="0"/>
                </a:cubicBezTo>
              </a:path>
            </a:pathLst>
          </a:custGeom>
          <a:ln>
            <a:solidFill>
              <a:srgbClr val="17375E"/>
            </a:solidFill>
            <a:tailEnd type="triangle"/>
          </a:ln>
        </p:spPr>
        <p:txBody>
          <a:bodyPr lIns="0" tIns="0" rIns="0" bIns="0" anchor="ctr"/>
          <a:lstStyle/>
          <a:p>
            <a:pPr lvl="0" algn="ctr"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20" name="Shape 216"/>
          <p:cNvSpPr/>
          <p:nvPr/>
        </p:nvSpPr>
        <p:spPr>
          <a:xfrm>
            <a:off x="4872302" y="4964465"/>
            <a:ext cx="1428089" cy="33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395" tIns="50395" rIns="50395" bIns="50395">
            <a:spAutoFit/>
          </a:bodyPr>
          <a:lstStyle>
            <a:lvl1pPr>
              <a:defRPr sz="1400">
                <a:latin typeface="Perpetua"/>
                <a:ea typeface="Perpetua"/>
                <a:cs typeface="Perpetua"/>
                <a:sym typeface="Perpetua"/>
              </a:defRPr>
            </a:lvl1pPr>
          </a:lstStyle>
          <a:p>
            <a:pPr lvl="0">
              <a:defRPr sz="1800"/>
            </a:pPr>
            <a:r>
              <a:rPr sz="1500" dirty="0"/>
              <a:t>Import Version</a:t>
            </a:r>
          </a:p>
        </p:txBody>
      </p:sp>
    </p:spTree>
    <p:extLst>
      <p:ext uri="{BB962C8B-B14F-4D97-AF65-F5344CB8AC3E}">
        <p14:creationId xmlns="" xmlns:p14="http://schemas.microsoft.com/office/powerpoint/2010/main" val="148125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7712</TotalTime>
  <Words>475</Words>
  <Application>Microsoft Office PowerPoint</Application>
  <PresentationFormat>Custom</PresentationFormat>
  <Paragraphs>157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990</cp:revision>
  <cp:lastPrinted>2012-11-13T22:38:33Z</cp:lastPrinted>
  <dcterms:created xsi:type="dcterms:W3CDTF">2010-02-19T20:53:39Z</dcterms:created>
  <dcterms:modified xsi:type="dcterms:W3CDTF">2015-02-08T04:50:41Z</dcterms:modified>
</cp:coreProperties>
</file>