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3"/>
  </p:notesMasterIdLst>
  <p:handoutMasterIdLst>
    <p:handoutMasterId r:id="rId14"/>
  </p:handoutMasterIdLst>
  <p:sldIdLst>
    <p:sldId id="392" r:id="rId6"/>
    <p:sldId id="395" r:id="rId7"/>
    <p:sldId id="404" r:id="rId8"/>
    <p:sldId id="405" r:id="rId9"/>
    <p:sldId id="408" r:id="rId10"/>
    <p:sldId id="406" r:id="rId11"/>
    <p:sldId id="407" r:id="rId12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>
          <p15:clr>
            <a:srgbClr val="A4A3A4"/>
          </p15:clr>
        </p15:guide>
        <p15:guide id="2" pos="195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A50021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1290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7/7/2016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0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8126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7/7/2016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7/7/2016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457200" y="12430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400" dirty="0" smtClean="0">
                <a:solidFill>
                  <a:srgbClr val="131F49"/>
                </a:solidFill>
              </a:rPr>
              <a:t>Identity and Access Control in the </a:t>
            </a: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400" dirty="0" smtClean="0">
                <a:solidFill>
                  <a:srgbClr val="131F49"/>
                </a:solidFill>
              </a:rPr>
              <a:t>Physical and Virtual Internet of Things</a:t>
            </a: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Prof</a:t>
            </a:r>
            <a:r>
              <a:rPr lang="en-US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dirty="0">
                <a:solidFill>
                  <a:schemeClr val="tx2"/>
                </a:solidFill>
              </a:rPr>
              <a:t>Executive Director </a:t>
            </a:r>
            <a:r>
              <a:rPr lang="en-US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Project  Status Briefing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July 7, 2016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anose="05000000000000000000" pitchFamily="2" charset="2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Security and privacy will be adopted in </a:t>
            </a:r>
            <a:r>
              <a:rPr lang="en-US" sz="3200" dirty="0" err="1" smtClean="0">
                <a:solidFill>
                  <a:schemeClr val="tx1"/>
                </a:solidFill>
                <a:ea typeface="ＭＳ Ｐゴシック" pitchFamily="34" charset="-128"/>
              </a:rPr>
              <a:t>IoT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to the extent these </a:t>
            </a:r>
          </a:p>
          <a:p>
            <a:pPr lvl="1">
              <a:buSzPct val="90000"/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Provide added value</a:t>
            </a:r>
          </a:p>
          <a:p>
            <a:pPr lvl="1">
              <a:buSzPct val="90000"/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Are achievable at reasonable cost</a:t>
            </a: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Academic research can contribute by developing identity and access control models that resonate with industry innovators.</a:t>
            </a:r>
          </a:p>
          <a:p>
            <a:pPr lvl="1">
              <a:buSzPct val="90000"/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Simple to understand and deploy</a:t>
            </a:r>
          </a:p>
          <a:p>
            <a:pPr lvl="1">
              <a:buSzPct val="90000"/>
              <a:buFont typeface="Wingdings" pitchFamily="2" charset="2"/>
              <a:buChar char="§"/>
              <a:defRPr/>
            </a:pPr>
            <a:r>
              <a:rPr lang="en-US" dirty="0" smtClean="0">
                <a:solidFill>
                  <a:schemeClr val="tx1"/>
                </a:solidFill>
                <a:ea typeface="ＭＳ Ｐゴシック" pitchFamily="34" charset="-128"/>
              </a:rPr>
              <a:t>Can accommodate complex policies when appropriate</a:t>
            </a: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3A5A530-B353-4FD7-9B9C-C1CE97043F69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2</a:t>
            </a:fld>
            <a:endParaRPr lang="en-GB" altLang="en-US" sz="1400">
              <a:solidFill>
                <a:srgbClr val="000000"/>
              </a:solidFill>
            </a:endParaRPr>
          </a:p>
        </p:txBody>
      </p:sp>
      <p:sp>
        <p:nvSpPr>
          <p:cNvPr id="2150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Motivating Premises</a:t>
            </a:r>
          </a:p>
        </p:txBody>
      </p:sp>
    </p:spTree>
    <p:extLst>
      <p:ext uri="{BB962C8B-B14F-4D97-AF65-F5344CB8AC3E}">
        <p14:creationId xmlns:p14="http://schemas.microsoft.com/office/powerpoint/2010/main" val="179653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anose="05000000000000000000" pitchFamily="2" charset="2"/>
              <a:buNone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Develop an initial set of identity and access control models for </a:t>
            </a:r>
            <a:r>
              <a:rPr lang="en-US" sz="3200" dirty="0" err="1" smtClean="0">
                <a:solidFill>
                  <a:schemeClr val="tx1"/>
                </a:solidFill>
                <a:ea typeface="ＭＳ Ｐゴシック" pitchFamily="34" charset="-128"/>
              </a:rPr>
              <a:t>IoT</a:t>
            </a: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within a robust framework, which can</a:t>
            </a: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dirty="0" smtClean="0">
                <a:solidFill>
                  <a:schemeClr val="tx1"/>
                </a:solidFill>
                <a:ea typeface="ＭＳ Ｐゴシック" pitchFamily="34" charset="-128"/>
              </a:rPr>
              <a:t> Support further maturation and elaboration of this initial set.</a:t>
            </a: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3A5A530-B353-4FD7-9B9C-C1CE97043F69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3</a:t>
            </a:fld>
            <a:endParaRPr lang="en-GB" altLang="en-US" sz="1400">
              <a:solidFill>
                <a:srgbClr val="000000"/>
              </a:solidFill>
            </a:endParaRPr>
          </a:p>
        </p:txBody>
      </p:sp>
      <p:sp>
        <p:nvSpPr>
          <p:cNvPr id="2150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Project Goals</a:t>
            </a:r>
          </a:p>
        </p:txBody>
      </p:sp>
    </p:spTree>
    <p:extLst>
      <p:ext uri="{BB962C8B-B14F-4D97-AF65-F5344CB8AC3E}">
        <p14:creationId xmlns:p14="http://schemas.microsoft.com/office/powerpoint/2010/main" val="179653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3A5A530-B353-4FD7-9B9C-C1CE97043F69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4</a:t>
            </a:fld>
            <a:endParaRPr lang="en-GB" altLang="en-US" sz="1400">
              <a:solidFill>
                <a:srgbClr val="000000"/>
              </a:solidFill>
            </a:endParaRPr>
          </a:p>
        </p:txBody>
      </p:sp>
      <p:sp>
        <p:nvSpPr>
          <p:cNvPr id="2150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Core </a:t>
            </a:r>
            <a:r>
              <a:rPr lang="en-US" sz="3600" kern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Technical Premises</a:t>
            </a:r>
            <a:endParaRPr lang="en-US" sz="3600" kern="0" dirty="0" smtClean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2728" y="1364128"/>
            <a:ext cx="6935168" cy="4572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53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3A5A530-B353-4FD7-9B9C-C1CE97043F69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5</a:t>
            </a:fld>
            <a:endParaRPr lang="en-GB" altLang="en-US" sz="1400">
              <a:solidFill>
                <a:srgbClr val="000000"/>
              </a:solidFill>
            </a:endParaRPr>
          </a:p>
        </p:txBody>
      </p:sp>
      <p:sp>
        <p:nvSpPr>
          <p:cNvPr id="2150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Core </a:t>
            </a:r>
            <a:r>
              <a:rPr lang="en-US" sz="3600" kern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Technical Premises</a:t>
            </a:r>
            <a:endParaRPr lang="en-US" sz="3600" kern="0" dirty="0" smtClean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6571" y="1392707"/>
            <a:ext cx="6687483" cy="451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05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3A5A530-B353-4FD7-9B9C-C1CE97043F69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6</a:t>
            </a:fld>
            <a:endParaRPr lang="en-GB" altLang="en-US" sz="1400">
              <a:solidFill>
                <a:srgbClr val="000000"/>
              </a:solidFill>
            </a:endParaRPr>
          </a:p>
        </p:txBody>
      </p:sp>
      <p:sp>
        <p:nvSpPr>
          <p:cNvPr id="2150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Technical Approach</a:t>
            </a: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044" y="1160097"/>
            <a:ext cx="7430537" cy="5239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53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>
            <a:lvl1pPr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>
              <a:lnSpc>
                <a:spcPct val="101000"/>
              </a:lnSpc>
            </a:pPr>
            <a:fld id="{73A5A530-B353-4FD7-9B9C-C1CE97043F69}" type="slidenum">
              <a:rPr lang="en-GB" altLang="en-US" sz="1400">
                <a:solidFill>
                  <a:srgbClr val="000000"/>
                </a:solidFill>
              </a:rPr>
              <a:pPr algn="r" eaLnBrk="1">
                <a:lnSpc>
                  <a:spcPct val="101000"/>
                </a:lnSpc>
              </a:pPr>
              <a:t>7</a:t>
            </a:fld>
            <a:endParaRPr lang="en-GB" altLang="en-US" sz="1400">
              <a:solidFill>
                <a:srgbClr val="000000"/>
              </a:solidFill>
            </a:endParaRPr>
          </a:p>
        </p:txBody>
      </p:sp>
      <p:sp>
        <p:nvSpPr>
          <p:cNvPr id="2150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/>
            <a:r>
              <a:rPr lang="en-US" alt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Project Deliverables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anose="05000000000000000000" pitchFamily="2" charset="2"/>
              <a:buNone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lvl="0" indent="-323850" eaLnBrk="0" hangingPunct="0">
              <a:buClr>
                <a:srgbClr val="00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kern="0" dirty="0" smtClean="0">
                <a:cs typeface="ＭＳ Ｐゴシック" charset="-128"/>
              </a:rPr>
              <a:t> An initial set of identity and access control models for the </a:t>
            </a:r>
            <a:r>
              <a:rPr lang="en-US" sz="3200" kern="0" dirty="0" err="1" smtClean="0">
                <a:cs typeface="ＭＳ Ｐゴシック" charset="-128"/>
              </a:rPr>
              <a:t>IoT</a:t>
            </a:r>
            <a:r>
              <a:rPr lang="en-US" sz="3200" kern="0" dirty="0" smtClean="0">
                <a:cs typeface="ＭＳ Ｐゴシック" charset="-128"/>
              </a:rPr>
              <a:t> domain encompassing physical and virtual layers</a:t>
            </a:r>
          </a:p>
          <a:p>
            <a:pPr marL="431800" lvl="0" indent="-323850" eaLnBrk="0" hangingPunct="0">
              <a:buClr>
                <a:srgbClr val="000000"/>
              </a:buClr>
              <a:buSzPct val="90000"/>
              <a:buFont typeface="Wingdings" panose="05000000000000000000" pitchFamily="2" charset="2"/>
              <a:buChar char="v"/>
              <a:defRPr/>
            </a:pPr>
            <a:endParaRPr lang="en-US" sz="3200" kern="0" dirty="0" smtClean="0">
              <a:cs typeface="ＭＳ Ｐゴシック" charset="-128"/>
            </a:endParaRPr>
          </a:p>
          <a:p>
            <a:pPr marL="431800" lvl="0" indent="-323850" eaLnBrk="0" hangingPunct="0">
              <a:buClr>
                <a:srgbClr val="00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kern="0" dirty="0" smtClean="0">
                <a:cs typeface="ＭＳ Ｐゴシック" charset="-128"/>
              </a:rPr>
              <a:t> An articulation of the three pillars of </a:t>
            </a:r>
            <a:r>
              <a:rPr lang="en-US" sz="3200" kern="0" dirty="0" smtClean="0">
                <a:cs typeface="ＭＳ Ｐゴシック" charset="-128"/>
              </a:rPr>
              <a:t>T, C</a:t>
            </a:r>
            <a:r>
              <a:rPr lang="en-US" sz="3200" kern="0" dirty="0" smtClean="0">
                <a:cs typeface="ＭＳ Ｐゴシック" charset="-128"/>
              </a:rPr>
              <a:t> </a:t>
            </a:r>
            <a:r>
              <a:rPr lang="en-US" sz="3200" kern="0" dirty="0" smtClean="0">
                <a:cs typeface="ＭＳ Ｐゴシック" charset="-128"/>
              </a:rPr>
              <a:t>and U, which underlie these models</a:t>
            </a:r>
          </a:p>
          <a:p>
            <a:pPr marL="431800" lvl="0" indent="-323850" eaLnBrk="0" hangingPunct="0">
              <a:buClr>
                <a:srgbClr val="000000"/>
              </a:buClr>
              <a:buSzPct val="90000"/>
              <a:buFont typeface="Wingdings" panose="05000000000000000000" pitchFamily="2" charset="2"/>
              <a:buChar char="v"/>
              <a:defRPr/>
            </a:pPr>
            <a:endParaRPr lang="en-US" sz="3200" kern="0" dirty="0" smtClean="0">
              <a:cs typeface="ＭＳ Ｐゴシック" charset="-128"/>
            </a:endParaRPr>
          </a:p>
          <a:p>
            <a:pPr marL="431800" lvl="0" indent="-323850" eaLnBrk="0" hangingPunct="0">
              <a:buClr>
                <a:srgbClr val="000000"/>
              </a:buClr>
              <a:buSzPct val="90000"/>
              <a:buFont typeface="Wingdings" panose="05000000000000000000" pitchFamily="2" charset="2"/>
              <a:buChar char="v"/>
              <a:defRPr/>
            </a:pPr>
            <a:r>
              <a:rPr lang="en-US" sz="3200" kern="0" dirty="0" smtClean="0">
                <a:cs typeface="ＭＳ Ｐゴシック" charset="-128"/>
              </a:rPr>
              <a:t> A statement of future R&amp;D efforts required to take the initial set of models to maturity and deployment in practice.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653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8463</TotalTime>
  <Words>257</Words>
  <Application>Microsoft Office PowerPoint</Application>
  <PresentationFormat>Custom</PresentationFormat>
  <Paragraphs>71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7</vt:i4>
      </vt:variant>
    </vt:vector>
  </HeadingPairs>
  <TitlesOfParts>
    <vt:vector size="20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1081</cp:revision>
  <cp:lastPrinted>2016-07-07T17:22:36Z</cp:lastPrinted>
  <dcterms:created xsi:type="dcterms:W3CDTF">2010-02-19T20:53:39Z</dcterms:created>
  <dcterms:modified xsi:type="dcterms:W3CDTF">2016-07-07T17:22:39Z</dcterms:modified>
</cp:coreProperties>
</file>