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6"/>
  </p:notesMasterIdLst>
  <p:handoutMasterIdLst>
    <p:handoutMasterId r:id="rId27"/>
  </p:handoutMasterIdLst>
  <p:sldIdLst>
    <p:sldId id="392" r:id="rId6"/>
    <p:sldId id="409" r:id="rId7"/>
    <p:sldId id="414" r:id="rId8"/>
    <p:sldId id="415" r:id="rId9"/>
    <p:sldId id="410" r:id="rId10"/>
    <p:sldId id="411" r:id="rId11"/>
    <p:sldId id="416" r:id="rId12"/>
    <p:sldId id="421" r:id="rId13"/>
    <p:sldId id="412" r:id="rId14"/>
    <p:sldId id="418" r:id="rId15"/>
    <p:sldId id="420" r:id="rId16"/>
    <p:sldId id="417" r:id="rId17"/>
    <p:sldId id="419" r:id="rId18"/>
    <p:sldId id="422" r:id="rId19"/>
    <p:sldId id="423" r:id="rId20"/>
    <p:sldId id="424" r:id="rId21"/>
    <p:sldId id="425" r:id="rId22"/>
    <p:sldId id="426" r:id="rId23"/>
    <p:sldId id="427" r:id="rId24"/>
    <p:sldId id="429" r:id="rId25"/>
  </p:sldIdLst>
  <p:sldSz cx="10080625" cy="7559675"/>
  <p:notesSz cx="7019925" cy="9305925"/>
  <p:defaultTextStyle>
    <a:defPPr>
      <a:defRPr lang="en-GB"/>
    </a:defPPr>
    <a:lvl1pPr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758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637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516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395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5777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293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088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24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31F49"/>
    <a:srgbClr val="A50021"/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77" y="-77"/>
      </p:cViewPr>
      <p:guideLst>
        <p:guide orient="horz" pos="2160"/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9/25/2016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877" indent="-285722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288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044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19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5777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3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8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4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8126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1085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9144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18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5549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8126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9946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9946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2292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8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294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1045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8495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5520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9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4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204912"/>
            <a:ext cx="9072563" cy="531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6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6"/>
            <a:ext cx="3321050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1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9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9/25/2016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6"/>
            <a:ext cx="3194050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550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70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0861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01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758" indent="-323818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516" indent="-287310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300">
          <a:solidFill>
            <a:srgbClr val="000000"/>
          </a:solidFill>
          <a:latin typeface="Arial" charset="0"/>
          <a:ea typeface="ＭＳ Ｐゴシック" charset="-128"/>
        </a:defRPr>
      </a:lvl2pPr>
      <a:lvl3pPr marL="1295273" indent="-215878" algn="l" defTabSz="457155" rtl="0" eaLnBrk="0" fontAlgn="base" hangingPunct="0">
        <a:spcBef>
          <a:spcPct val="0"/>
        </a:spcBef>
        <a:spcAft>
          <a:spcPts val="849"/>
        </a:spcAft>
        <a:buClr>
          <a:srgbClr val="000000"/>
        </a:buClr>
        <a:buSzPct val="45000"/>
        <a:buFont typeface="Wingdings" pitchFamily="2" charset="2"/>
        <a:buChar char=""/>
        <a:defRPr sz="2300">
          <a:solidFill>
            <a:srgbClr val="000000"/>
          </a:solidFill>
          <a:latin typeface="Arial" charset="0"/>
          <a:ea typeface="ＭＳ Ｐゴシック" charset="-128"/>
        </a:defRPr>
      </a:lvl3pPr>
      <a:lvl4pPr marL="1727031" indent="-215878" algn="l" defTabSz="457155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8789" indent="-215878" algn="l" defTabSz="457155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5945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10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256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41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9"/>
            <a:ext cx="9144000" cy="1828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4996" rIns="89991" bIns="44996"/>
          <a:lstStyle/>
          <a:p>
            <a:pPr algn="ctr"/>
            <a:r>
              <a:rPr lang="en-US" sz="3200" dirty="0" smtClean="0"/>
              <a:t>What can Technologists learn from </a:t>
            </a:r>
          </a:p>
          <a:p>
            <a:pPr algn="ctr"/>
            <a:r>
              <a:rPr lang="en-US" sz="3200" dirty="0" smtClean="0"/>
              <a:t>the History of the Internet?</a:t>
            </a:r>
          </a:p>
          <a:p>
            <a:pPr algn="ctr"/>
            <a:endParaRPr lang="en-US" sz="3200" dirty="0" smtClean="0"/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 smtClean="0">
                <a:solidFill>
                  <a:schemeClr val="tx2"/>
                </a:solidFill>
              </a:rPr>
              <a:t>Prof</a:t>
            </a:r>
            <a:r>
              <a:rPr lang="en-US" sz="23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Executive Director </a:t>
            </a:r>
            <a:r>
              <a:rPr lang="en-US" sz="23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 smtClean="0">
                <a:solidFill>
                  <a:schemeClr val="tx2"/>
                </a:solidFill>
              </a:rPr>
              <a:t>Department of Computer Science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 smtClean="0">
                <a:solidFill>
                  <a:schemeClr val="tx2"/>
                </a:solidFill>
              </a:rPr>
              <a:t>University of Texas at San Antonio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3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/>
              <a:t>Munich Center for Internet Research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September 22, 2016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 </a:t>
            </a:r>
            <a:endParaRPr lang="en-GB" sz="23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1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1" tIns="45716" rIns="91431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723830" algn="l"/>
                <a:tab pos="1447659" algn="l"/>
                <a:tab pos="2171489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Ravi  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4" y="6904039"/>
            <a:ext cx="4687483" cy="3385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31" tIns="45716" rIns="91431" bIns="4571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4" y="1588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3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759266" y="1572768"/>
            <a:ext cx="5031422" cy="2734056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Agility trumps perfection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None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Not quite the same as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Good enough trumps perfect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9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830" algn="l"/>
                <a:tab pos="1447659" algn="l"/>
                <a:tab pos="2171489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50CF001-D729-4812-84F1-FC0386616B5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10</a:t>
            </a:fld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4" y="6904039"/>
            <a:ext cx="4687483" cy="33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1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defRPr/>
            </a:pPr>
            <a:r>
              <a:rPr lang="en-US" sz="4000" dirty="0" smtClean="0">
                <a:solidFill>
                  <a:srgbClr val="131F49"/>
                </a:solidFill>
              </a:rPr>
              <a:t>The TCP/IP Lesson</a:t>
            </a:r>
            <a:endParaRPr lang="en-US" sz="40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21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200275" y="1572768"/>
            <a:ext cx="5590413" cy="2734056"/>
          </a:xfrm>
        </p:spPr>
        <p:txBody>
          <a:bodyPr/>
          <a:lstStyle/>
          <a:p>
            <a:pPr marL="107940" indent="0" algn="ctr">
              <a:buSzPct val="100000"/>
              <a:buNone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Agility = </a:t>
            </a:r>
          </a:p>
          <a:p>
            <a:pPr marL="107940" indent="0" algn="ctr">
              <a:buSzPct val="100000"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 algn="ctr">
              <a:buSzPct val="100000"/>
              <a:buNone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Good enough for now</a:t>
            </a:r>
          </a:p>
          <a:p>
            <a:pPr marL="107940" indent="0" algn="ctr">
              <a:buSzPct val="100000"/>
              <a:buNone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+</a:t>
            </a:r>
          </a:p>
          <a:p>
            <a:pPr marL="107940" indent="0" algn="ctr">
              <a:buSzPct val="100000"/>
              <a:buNone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Future-proof for uncertain future</a:t>
            </a: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830" algn="l"/>
                <a:tab pos="1447659" algn="l"/>
                <a:tab pos="2171489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50CF001-D729-4812-84F1-FC0386616B5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11</a:t>
            </a:fld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4" y="6904039"/>
            <a:ext cx="4687483" cy="33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1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defRPr/>
            </a:pPr>
            <a:r>
              <a:rPr lang="en-US" sz="4000" dirty="0" smtClean="0">
                <a:solidFill>
                  <a:srgbClr val="131F49"/>
                </a:solidFill>
              </a:rPr>
              <a:t>The TCP/IP Lesson</a:t>
            </a:r>
            <a:endParaRPr lang="en-US" sz="40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38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392114" y="1051560"/>
            <a:ext cx="9263950" cy="3840480"/>
          </a:xfrm>
        </p:spPr>
        <p:txBody>
          <a:bodyPr/>
          <a:lstStyle/>
          <a:p>
            <a:pPr marL="107940" indent="0" algn="ctr">
              <a:buSzPct val="100000"/>
              <a:buNone/>
            </a:pPr>
            <a:r>
              <a:rPr lang="en-US" altLang="en-US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ALLOW GOOD GUYS IN</a:t>
            </a:r>
          </a:p>
          <a:p>
            <a:pPr marL="107940" indent="0" algn="ctr">
              <a:buSzPct val="100000"/>
              <a:buNone/>
            </a:pPr>
            <a:r>
              <a:rPr lang="en-US" altLang="en-US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KEEP BAD GUYS OUT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IP Spoofing predicted in Bell Labs report ≈ 1985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Unencrypted Telnet with passwords in clear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1st Generation firewalls deployed ≈ 1992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IP Spoofing attacks proliferate in the wild ≈ 1993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Virtual Private Networks emerge ≈ late 1990’s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Vulnerability shifts to the client PC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Network Admission Control ≈ 2000’s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Persists as a Distributed Denial of Service mechanism</a:t>
            </a:r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Most of these fixes have not changed or extended IPv4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9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830" algn="l"/>
                <a:tab pos="1447659" algn="l"/>
                <a:tab pos="2171489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904039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50CF001-D729-4812-84F1-FC0386616B5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12</a:t>
            </a:fld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4" y="6904039"/>
            <a:ext cx="4687483" cy="33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1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defRPr/>
            </a:pPr>
            <a:r>
              <a:rPr lang="en-US" sz="4000" dirty="0">
                <a:solidFill>
                  <a:srgbClr val="131F49"/>
                </a:solidFill>
              </a:rPr>
              <a:t>IP Spoofing Story</a:t>
            </a:r>
          </a:p>
        </p:txBody>
      </p:sp>
    </p:spTree>
    <p:extLst>
      <p:ext uri="{BB962C8B-B14F-4D97-AF65-F5344CB8AC3E}">
        <p14:creationId xmlns:p14="http://schemas.microsoft.com/office/powerpoint/2010/main" xmlns="" val="129762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6300" y="6827684"/>
            <a:ext cx="2346325" cy="519112"/>
          </a:xfrm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Internet Security Protocols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902319" y="3344828"/>
            <a:ext cx="877145" cy="369324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IPSEC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2779464" y="3539978"/>
            <a:ext cx="1925886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774079" y="2697509"/>
            <a:ext cx="1133627" cy="369324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SSL/TLS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2980944" y="2901804"/>
            <a:ext cx="1724408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7283413" y="2766221"/>
            <a:ext cx="2122308" cy="64630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lIns="91413" tIns="45706" rIns="91413" bIns="45706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Dozens of other security protocols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15800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Internet Security Protocols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902319" y="3344828"/>
            <a:ext cx="877145" cy="369324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IPSEC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2779464" y="3539978"/>
            <a:ext cx="1925886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774079" y="2697509"/>
            <a:ext cx="1133627" cy="369324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SSL/TLS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2980944" y="2901804"/>
            <a:ext cx="1724408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7283413" y="2766221"/>
            <a:ext cx="2122308" cy="64630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lIns="91413" tIns="45706" rIns="91413" bIns="45706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Dozens of other security protocols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22493" y="3714152"/>
            <a:ext cx="2044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Some successes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Many failures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24068" y="3701960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Largely failed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30164" y="2309024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Half successful</a:t>
            </a:r>
          </a:p>
        </p:txBody>
      </p:sp>
    </p:spTree>
    <p:extLst>
      <p:ext uri="{BB962C8B-B14F-4D97-AF65-F5344CB8AC3E}">
        <p14:creationId xmlns:p14="http://schemas.microsoft.com/office/powerpoint/2010/main" xmlns="" val="35305294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SSL (Secure Sockets Layer)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8720" y="755656"/>
            <a:ext cx="7886064" cy="604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009094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1-way vs 2-way SSL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2409" y="2789558"/>
            <a:ext cx="581280" cy="581280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068198" y="1615440"/>
            <a:ext cx="6466390" cy="743712"/>
            <a:chOff x="2068198" y="1761744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Client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b="1" dirty="0" smtClean="0">
                  <a:solidFill>
                    <a:srgbClr val="002060"/>
                  </a:solidFill>
                </a:rPr>
                <a:t>(Browser)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Server</a:t>
              </a:r>
            </a:p>
          </p:txBody>
        </p:sp>
        <p:cxnSp>
          <p:nvCxnSpPr>
            <p:cNvPr id="6" name="Straight Arrow Connector 5"/>
            <p:cNvCxnSpPr>
              <a:stCxn id="2" idx="3"/>
              <a:endCxn id="8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7" name="TextBox 6"/>
          <p:cNvSpPr txBox="1"/>
          <p:nvPr/>
        </p:nvSpPr>
        <p:spPr>
          <a:xfrm>
            <a:off x="4631979" y="15910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1-way SSL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89361" y="5685158"/>
            <a:ext cx="581280" cy="58128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2065150" y="4511040"/>
            <a:ext cx="6466390" cy="743712"/>
            <a:chOff x="2068198" y="1761744"/>
            <a:chExt cx="6466390" cy="743712"/>
          </a:xfrm>
        </p:grpSpPr>
        <p:sp>
          <p:nvSpPr>
            <p:cNvPr id="16" name="Rectangle 15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Client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b="1" dirty="0" smtClean="0">
                  <a:solidFill>
                    <a:srgbClr val="002060"/>
                  </a:solidFill>
                </a:rPr>
                <a:t>(Browser)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Server</a:t>
              </a:r>
            </a:p>
          </p:txBody>
        </p:sp>
        <p:cxnSp>
          <p:nvCxnSpPr>
            <p:cNvPr id="18" name="Straight Arrow Connector 17"/>
            <p:cNvCxnSpPr>
              <a:stCxn id="16" idx="3"/>
              <a:endCxn id="17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628931" y="44866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2</a:t>
            </a:r>
            <a:r>
              <a:rPr lang="en-US" b="1" dirty="0" smtClean="0">
                <a:solidFill>
                  <a:srgbClr val="002060"/>
                </a:solidFill>
              </a:rPr>
              <a:t>-way SSL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9953" y="5709542"/>
            <a:ext cx="581280" cy="58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19553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1-way vs 2-way SSL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2409" y="2789558"/>
            <a:ext cx="581280" cy="581280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068198" y="1615440"/>
            <a:ext cx="6466390" cy="743712"/>
            <a:chOff x="2068198" y="1761744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Client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b="1" dirty="0" smtClean="0">
                  <a:solidFill>
                    <a:srgbClr val="002060"/>
                  </a:solidFill>
                </a:rPr>
                <a:t>(Browser)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Server</a:t>
              </a:r>
            </a:p>
          </p:txBody>
        </p:sp>
        <p:cxnSp>
          <p:nvCxnSpPr>
            <p:cNvPr id="6" name="Straight Arrow Connector 5"/>
            <p:cNvCxnSpPr>
              <a:stCxn id="2" idx="3"/>
              <a:endCxn id="8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7" name="TextBox 6"/>
          <p:cNvSpPr txBox="1"/>
          <p:nvPr/>
        </p:nvSpPr>
        <p:spPr>
          <a:xfrm>
            <a:off x="4631979" y="15910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1-way SSL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89361" y="5685158"/>
            <a:ext cx="581280" cy="58128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2065150" y="4511040"/>
            <a:ext cx="6466390" cy="743712"/>
            <a:chOff x="2068198" y="1761744"/>
            <a:chExt cx="6466390" cy="743712"/>
          </a:xfrm>
        </p:grpSpPr>
        <p:sp>
          <p:nvSpPr>
            <p:cNvPr id="16" name="Rectangle 15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Client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b="1" dirty="0" smtClean="0">
                  <a:solidFill>
                    <a:srgbClr val="002060"/>
                  </a:solidFill>
                </a:rPr>
                <a:t>(Browser)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Server</a:t>
              </a:r>
            </a:p>
          </p:txBody>
        </p:sp>
        <p:cxnSp>
          <p:nvCxnSpPr>
            <p:cNvPr id="18" name="Straight Arrow Connector 17"/>
            <p:cNvCxnSpPr>
              <a:stCxn id="16" idx="3"/>
              <a:endCxn id="17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628931" y="44866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2</a:t>
            </a:r>
            <a:r>
              <a:rPr lang="en-US" b="1" dirty="0" smtClean="0">
                <a:solidFill>
                  <a:srgbClr val="002060"/>
                </a:solidFill>
              </a:rPr>
              <a:t>-way SSL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9953" y="5709542"/>
            <a:ext cx="581280" cy="5812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15198" y="2432304"/>
            <a:ext cx="2172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INSECURE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Phishing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Man-in-the-middle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12150" y="5227320"/>
            <a:ext cx="2172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SECURE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Phishing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Man-in-the-middle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50769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18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1-way vs 2-way SSL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2409" y="2789558"/>
            <a:ext cx="581280" cy="581280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068198" y="1615440"/>
            <a:ext cx="6466390" cy="743712"/>
            <a:chOff x="2068198" y="1761744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Client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b="1" dirty="0" smtClean="0">
                  <a:solidFill>
                    <a:srgbClr val="002060"/>
                  </a:solidFill>
                </a:rPr>
                <a:t>(Browser)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Server</a:t>
              </a:r>
            </a:p>
          </p:txBody>
        </p:sp>
        <p:cxnSp>
          <p:nvCxnSpPr>
            <p:cNvPr id="6" name="Straight Arrow Connector 5"/>
            <p:cNvCxnSpPr>
              <a:stCxn id="2" idx="3"/>
              <a:endCxn id="8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7" name="TextBox 6"/>
          <p:cNvSpPr txBox="1"/>
          <p:nvPr/>
        </p:nvSpPr>
        <p:spPr>
          <a:xfrm>
            <a:off x="4631979" y="15910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1-way SSL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89361" y="5685158"/>
            <a:ext cx="581280" cy="58128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2065150" y="4511040"/>
            <a:ext cx="6466390" cy="743712"/>
            <a:chOff x="2068198" y="1761744"/>
            <a:chExt cx="6466390" cy="743712"/>
          </a:xfrm>
        </p:grpSpPr>
        <p:sp>
          <p:nvSpPr>
            <p:cNvPr id="16" name="Rectangle 15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Client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b="1" dirty="0" smtClean="0">
                  <a:solidFill>
                    <a:srgbClr val="002060"/>
                  </a:solidFill>
                </a:rPr>
                <a:t>(Browser)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</a:rPr>
                <a:t>Server</a:t>
              </a:r>
            </a:p>
          </p:txBody>
        </p:sp>
        <p:cxnSp>
          <p:nvCxnSpPr>
            <p:cNvPr id="18" name="Straight Arrow Connector 17"/>
            <p:cNvCxnSpPr>
              <a:stCxn id="16" idx="3"/>
              <a:endCxn id="17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628931" y="44866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2</a:t>
            </a:r>
            <a:r>
              <a:rPr lang="en-US" b="1" dirty="0" smtClean="0">
                <a:solidFill>
                  <a:srgbClr val="002060"/>
                </a:solidFill>
              </a:rPr>
              <a:t>-way SSL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9953" y="5709542"/>
            <a:ext cx="581280" cy="5812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42074" y="2432304"/>
            <a:ext cx="25186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INSECURE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Phishing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Man-in-the-middle</a:t>
            </a:r>
          </a:p>
          <a:p>
            <a:pPr algn="ctr"/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MASS DEPLOYMENT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80811" y="5227320"/>
            <a:ext cx="283507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SECURE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Phishing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Man-in-the-middle</a:t>
            </a:r>
          </a:p>
          <a:p>
            <a:pPr algn="ctr"/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MINIMAL DEPLOYMENT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8622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32688" y="1572768"/>
            <a:ext cx="7470648" cy="896112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Client-less trumps client-full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Start-ups (SSL) trump committees (IPSEC)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9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830" algn="l"/>
                <a:tab pos="1447659" algn="l"/>
                <a:tab pos="2171489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50CF001-D729-4812-84F1-FC0386616B5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19</a:t>
            </a:fld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4" y="6904039"/>
            <a:ext cx="4687483" cy="33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1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defRPr/>
            </a:pPr>
            <a:r>
              <a:rPr lang="en-US" sz="4000" dirty="0" smtClean="0">
                <a:solidFill>
                  <a:srgbClr val="131F49"/>
                </a:solidFill>
              </a:rPr>
              <a:t>The SSL Lesson</a:t>
            </a:r>
            <a:endParaRPr lang="en-US" sz="40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802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9"/>
            <a:ext cx="9144000" cy="1828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4996" rIns="89991" bIns="44996"/>
          <a:lstStyle/>
          <a:p>
            <a:pPr algn="ctr"/>
            <a:r>
              <a:rPr lang="en-US" sz="3200" dirty="0" smtClean="0"/>
              <a:t>What can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C00000"/>
                </a:solidFill>
              </a:rPr>
              <a:t>Security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Technologists learn from </a:t>
            </a:r>
          </a:p>
          <a:p>
            <a:pPr algn="ctr"/>
            <a:r>
              <a:rPr lang="en-US" sz="3200" dirty="0" smtClean="0"/>
              <a:t>the History of the Internet?</a:t>
            </a:r>
          </a:p>
          <a:p>
            <a:pPr algn="ctr"/>
            <a:endParaRPr lang="en-US" sz="3200" dirty="0" smtClean="0"/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smtClean="0">
                <a:solidFill>
                  <a:schemeClr val="tx2"/>
                </a:solidFill>
              </a:rPr>
              <a:t> Prof</a:t>
            </a:r>
            <a:r>
              <a:rPr lang="en-US" sz="23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Executive Director </a:t>
            </a:r>
            <a:r>
              <a:rPr lang="en-US" sz="23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 smtClean="0">
                <a:solidFill>
                  <a:schemeClr val="tx2"/>
                </a:solidFill>
              </a:rPr>
              <a:t>Department of Computer Science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 smtClean="0">
                <a:solidFill>
                  <a:schemeClr val="tx2"/>
                </a:solidFill>
              </a:rPr>
              <a:t>University of Texas at San Antonio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3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/>
              <a:t>Munich Center for Internet Research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September 22, 2016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 </a:t>
            </a:r>
            <a:endParaRPr lang="en-GB" sz="23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1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1" tIns="45716" rIns="91431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723830" algn="l"/>
                <a:tab pos="1447659" algn="l"/>
                <a:tab pos="2171489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Ravi  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4" y="6904039"/>
            <a:ext cx="4687483" cy="3385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31" tIns="45716" rIns="91431" bIns="4571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4" y="1588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3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432304" y="1572768"/>
            <a:ext cx="5120640" cy="1289304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Agility trumps </a:t>
            </a: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perfection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Client-less trumps client-full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Start-ups trump committees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9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830" algn="l"/>
                <a:tab pos="1447659" algn="l"/>
                <a:tab pos="2171489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50CF001-D729-4812-84F1-FC0386616B5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20</a:t>
            </a:fld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4" y="6904039"/>
            <a:ext cx="4687483" cy="33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1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defRPr/>
            </a:pPr>
            <a:r>
              <a:rPr lang="en-US" sz="4000" dirty="0" smtClean="0">
                <a:solidFill>
                  <a:srgbClr val="131F49"/>
                </a:solidFill>
              </a:rPr>
              <a:t>Summary</a:t>
            </a:r>
            <a:endParaRPr lang="en-US" sz="40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9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6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689" algn="l"/>
                <a:tab pos="1447377" algn="l"/>
                <a:tab pos="2171065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4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689" algn="l"/>
                <a:tab pos="1447377" algn="l"/>
                <a:tab pos="2171065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689" algn="l"/>
                  <a:tab pos="1447377" algn="l"/>
                  <a:tab pos="2171065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6" y="6904038"/>
            <a:ext cx="4687447" cy="33852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13" tIns="45706" rIns="91413" bIns="45706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4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Cyberspace/Cybersecurity Ecosystem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2235141" y="1173186"/>
            <a:ext cx="6794638" cy="3350417"/>
            <a:chOff x="2824133" y="1711582"/>
            <a:chExt cx="6794638" cy="3350418"/>
          </a:xfrm>
        </p:grpSpPr>
        <p:sp>
          <p:nvSpPr>
            <p:cNvPr id="4" name="Isosceles Triangle 3"/>
            <p:cNvSpPr/>
            <p:nvPr/>
          </p:nvSpPr>
          <p:spPr bwMode="auto">
            <a:xfrm>
              <a:off x="4406442" y="2341549"/>
              <a:ext cx="2745163" cy="2366520"/>
            </a:xfrm>
            <a:prstGeom prst="triangl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hangingPunct="0">
                <a:buClr>
                  <a:srgbClr val="000000"/>
                </a:buClr>
                <a:buSzPct val="45000"/>
              </a:pPr>
              <a:endParaRPr lang="en-US" sz="1900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76322" y="1711582"/>
              <a:ext cx="1005403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Science</a:t>
              </a:r>
            </a:p>
          </p:txBody>
        </p:sp>
        <p:grpSp>
          <p:nvGrpSpPr>
            <p:cNvPr id="3" name="Group 1"/>
            <p:cNvGrpSpPr/>
            <p:nvPr/>
          </p:nvGrpSpPr>
          <p:grpSpPr>
            <a:xfrm>
              <a:off x="2824133" y="4692667"/>
              <a:ext cx="6794638" cy="369333"/>
              <a:chOff x="2824133" y="4692667"/>
              <a:chExt cx="6794638" cy="369333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2824133" y="4692667"/>
                <a:ext cx="1415772" cy="36933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Engineering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613094" y="4692668"/>
                <a:ext cx="2005677" cy="36933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Business/Societal</a:t>
                </a:r>
              </a:p>
            </p:txBody>
          </p:sp>
        </p:grpSp>
      </p:grp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2807209" y="4876508"/>
            <a:ext cx="4846319" cy="15151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07920" algn="ctr" eaLnBrk="0" hangingPunct="0">
              <a:buClr>
                <a:srgbClr val="000000"/>
              </a:buClr>
              <a:buSzPct val="90000"/>
              <a:defRPr/>
            </a:pPr>
            <a:r>
              <a:rPr lang="en-US" sz="2300" b="1" kern="0" dirty="0" smtClean="0">
                <a:solidFill>
                  <a:srgbClr val="000000"/>
                </a:solidFill>
                <a:cs typeface="ＭＳ Ｐゴシック" charset="-128"/>
              </a:rPr>
              <a:t>Cyberspace Characteristics</a:t>
            </a:r>
          </a:p>
          <a:p>
            <a:pPr marL="431674" indent="-323754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300" kern="0" dirty="0">
                <a:solidFill>
                  <a:srgbClr val="000000"/>
                </a:solidFill>
                <a:cs typeface="ＭＳ Ｐゴシック" charset="-128"/>
              </a:rPr>
              <a:t>E</a:t>
            </a:r>
            <a: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  <a:t>ntirely human-made</a:t>
            </a:r>
          </a:p>
          <a:p>
            <a:pPr marL="431674" indent="-323754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  <a:t>Evolves rapidly and unpredictably</a:t>
            </a:r>
          </a:p>
          <a:p>
            <a:pPr marL="431674" indent="-323754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  <a:t>Subject to physical, mathematical </a:t>
            </a:r>
            <a:b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</a:br>
            <a: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  <a:t>and technological laws/heuristics</a:t>
            </a:r>
            <a:endParaRPr lang="en-US" sz="2300" kern="0" dirty="0" smtClean="0">
              <a:cs typeface="ＭＳ Ｐゴシック" charset="-128"/>
            </a:endParaRPr>
          </a:p>
          <a:p>
            <a:pPr marL="863348" lvl="1" indent="-287254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endParaRPr lang="en-US" sz="2300" kern="0" dirty="0" smtClean="0"/>
          </a:p>
          <a:p>
            <a:pPr marL="863348" lvl="1" indent="-287254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endParaRPr lang="en-US" sz="2300" kern="0" dirty="0" smtClean="0"/>
          </a:p>
          <a:p>
            <a:pPr marL="431674" indent="-323754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300" kern="0" dirty="0" smtClean="0">
              <a:cs typeface="ＭＳ Ｐゴシック" charset="-128"/>
            </a:endParaRPr>
          </a:p>
          <a:p>
            <a:pPr marL="431674" indent="-323754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300" kern="0" dirty="0" smtClean="0">
              <a:cs typeface="ＭＳ Ｐゴシック" charset="-128"/>
            </a:endParaRPr>
          </a:p>
          <a:p>
            <a:pPr marL="431674" indent="-323754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300" kern="0" dirty="0" smtClean="0">
              <a:cs typeface="ＭＳ Ｐゴシック" charset="-128"/>
            </a:endParaRPr>
          </a:p>
          <a:p>
            <a:pPr marL="431674" indent="-323754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300" kern="0" dirty="0" smtClean="0"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369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6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689" algn="l"/>
                <a:tab pos="1447377" algn="l"/>
                <a:tab pos="2171065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4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689" algn="l"/>
                <a:tab pos="1447377" algn="l"/>
                <a:tab pos="2171065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689" algn="l"/>
                  <a:tab pos="1447377" algn="l"/>
                  <a:tab pos="2171065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6" y="6904038"/>
            <a:ext cx="4687447" cy="33852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13" tIns="45706" rIns="91413" bIns="45706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4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Cyberspace/Cybersecurity Ecosystem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2235141" y="1173186"/>
            <a:ext cx="6794638" cy="3350417"/>
            <a:chOff x="2824133" y="1711582"/>
            <a:chExt cx="6794638" cy="3350418"/>
          </a:xfrm>
        </p:grpSpPr>
        <p:sp>
          <p:nvSpPr>
            <p:cNvPr id="4" name="Isosceles Triangle 3"/>
            <p:cNvSpPr/>
            <p:nvPr/>
          </p:nvSpPr>
          <p:spPr bwMode="auto">
            <a:xfrm>
              <a:off x="4406442" y="2341549"/>
              <a:ext cx="2745163" cy="2366520"/>
            </a:xfrm>
            <a:prstGeom prst="triangl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hangingPunct="0">
                <a:buClr>
                  <a:srgbClr val="000000"/>
                </a:buClr>
                <a:buSzPct val="45000"/>
              </a:pPr>
              <a:endParaRPr lang="en-US" sz="1900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76322" y="1711582"/>
              <a:ext cx="1005403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Science</a:t>
              </a:r>
            </a:p>
          </p:txBody>
        </p:sp>
        <p:grpSp>
          <p:nvGrpSpPr>
            <p:cNvPr id="3" name="Group 1"/>
            <p:cNvGrpSpPr/>
            <p:nvPr/>
          </p:nvGrpSpPr>
          <p:grpSpPr>
            <a:xfrm>
              <a:off x="2824133" y="4692667"/>
              <a:ext cx="6794638" cy="369333"/>
              <a:chOff x="2824133" y="4692667"/>
              <a:chExt cx="6794638" cy="369333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2824133" y="4692667"/>
                <a:ext cx="1415772" cy="36933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Engineering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613094" y="4692668"/>
                <a:ext cx="2005677" cy="36933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Business/Societal</a:t>
                </a:r>
              </a:p>
            </p:txBody>
          </p:sp>
        </p:grpSp>
      </p:grp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2807209" y="4876508"/>
            <a:ext cx="4846319" cy="15151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07920" algn="ctr" eaLnBrk="0" hangingPunct="0">
              <a:buClr>
                <a:srgbClr val="000000"/>
              </a:buClr>
              <a:buSzPct val="90000"/>
              <a:defRPr/>
            </a:pPr>
            <a:r>
              <a:rPr lang="en-US" sz="2300" b="1" kern="0" dirty="0" smtClean="0">
                <a:solidFill>
                  <a:srgbClr val="000000"/>
                </a:solidFill>
                <a:cs typeface="ＭＳ Ｐゴシック" charset="-128"/>
              </a:rPr>
              <a:t>Cyberspace Characteristics</a:t>
            </a:r>
          </a:p>
          <a:p>
            <a:pPr marL="431674" indent="-323754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300" kern="0" dirty="0">
                <a:solidFill>
                  <a:srgbClr val="000000"/>
                </a:solidFill>
                <a:cs typeface="ＭＳ Ｐゴシック" charset="-128"/>
              </a:rPr>
              <a:t>E</a:t>
            </a:r>
            <a: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  <a:t>ntirely human-made</a:t>
            </a:r>
          </a:p>
          <a:p>
            <a:pPr marL="431674" indent="-323754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  <a:t>Evolves rapidly and unpredictably</a:t>
            </a:r>
          </a:p>
          <a:p>
            <a:pPr marL="431674" indent="-323754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  <a:t>Subject to physical, mathematical </a:t>
            </a:r>
            <a:b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</a:br>
            <a:r>
              <a:rPr lang="en-US" sz="2300" kern="0" dirty="0" smtClean="0">
                <a:solidFill>
                  <a:srgbClr val="000000"/>
                </a:solidFill>
                <a:cs typeface="ＭＳ Ｐゴシック" charset="-128"/>
              </a:rPr>
              <a:t>and technological laws/heuristics</a:t>
            </a:r>
            <a:endParaRPr lang="en-US" sz="2300" kern="0" dirty="0" smtClean="0">
              <a:cs typeface="ＭＳ Ｐゴシック" charset="-128"/>
            </a:endParaRPr>
          </a:p>
          <a:p>
            <a:pPr marL="863348" lvl="1" indent="-287254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endParaRPr lang="en-US" sz="2300" kern="0" dirty="0" smtClean="0"/>
          </a:p>
          <a:p>
            <a:pPr marL="863348" lvl="1" indent="-287254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endParaRPr lang="en-US" sz="2300" kern="0" dirty="0" smtClean="0"/>
          </a:p>
          <a:p>
            <a:pPr marL="431674" indent="-323754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300" kern="0" dirty="0" smtClean="0">
              <a:cs typeface="ＭＳ Ｐゴシック" charset="-128"/>
            </a:endParaRPr>
          </a:p>
          <a:p>
            <a:pPr marL="431674" indent="-323754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300" kern="0" dirty="0" smtClean="0">
              <a:cs typeface="ＭＳ Ｐゴシック" charset="-128"/>
            </a:endParaRPr>
          </a:p>
          <a:p>
            <a:pPr marL="431674" indent="-323754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300" kern="0" dirty="0" smtClean="0">
              <a:cs typeface="ＭＳ Ｐゴシック" charset="-128"/>
            </a:endParaRPr>
          </a:p>
          <a:p>
            <a:pPr marL="431674" indent="-323754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300" kern="0" dirty="0" smtClean="0"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9942" y="1621144"/>
            <a:ext cx="2583025" cy="92330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91413" tIns="45706" rIns="91413" bIns="45706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Traditional science explains the cause of observed phenomenon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29150" y="1618096"/>
            <a:ext cx="2713553" cy="92330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91413" tIns="45706" rIns="91413" bIns="45706" rtlCol="0">
            <a:spAutoFit/>
          </a:bodyPr>
          <a:lstStyle>
            <a:defPPr>
              <a:defRPr lang="en-GB"/>
            </a:defPPr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Cyber science facilitates the construction of future systems</a:t>
            </a:r>
          </a:p>
        </p:txBody>
      </p:sp>
    </p:spTree>
    <p:extLst>
      <p:ext uri="{BB962C8B-B14F-4D97-AF65-F5344CB8AC3E}">
        <p14:creationId xmlns:p14="http://schemas.microsoft.com/office/powerpoint/2010/main" xmlns="" val="232188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Internet Hourglass Model TCP/IP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77842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Internet Hourglass Model TCP/IP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17598" y="3198524"/>
            <a:ext cx="1646586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IPv4 RFC 791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Sept. 1981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19" name="Straight Arrow Connector 18"/>
          <p:cNvCxnSpPr>
            <a:stCxn id="15" idx="3"/>
          </p:cNvCxnSpPr>
          <p:nvPr/>
        </p:nvCxnSpPr>
        <p:spPr bwMode="auto">
          <a:xfrm>
            <a:off x="3164184" y="3521686"/>
            <a:ext cx="1541166" cy="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526094" y="2560349"/>
            <a:ext cx="1629595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TCP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RFC 793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Sept. 1981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 bwMode="auto">
          <a:xfrm>
            <a:off x="3155689" y="2883511"/>
            <a:ext cx="1549663" cy="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25377842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The TCP/IP Story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6002" y="1522793"/>
            <a:ext cx="5905500" cy="4038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529013" y="2664944"/>
            <a:ext cx="1971603" cy="17542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lIns="91413" tIns="45706" rIns="91413" bIns="45706" rtlCol="0">
            <a:spAutoFit/>
          </a:bodyPr>
          <a:lstStyle>
            <a:defPPr>
              <a:defRPr lang="en-GB"/>
            </a:defPPr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A TCP/IP based Internet was not inevitable.</a:t>
            </a:r>
          </a:p>
          <a:p>
            <a:r>
              <a:rPr lang="en-US" dirty="0"/>
              <a:t>The Internet was supposed to be OSI based.</a:t>
            </a:r>
          </a:p>
        </p:txBody>
      </p:sp>
    </p:spTree>
    <p:extLst>
      <p:ext uri="{BB962C8B-B14F-4D97-AF65-F5344CB8AC3E}">
        <p14:creationId xmlns:p14="http://schemas.microsoft.com/office/powerpoint/2010/main" xmlns="" val="33113048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8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The TCP/IP Story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6002" y="1522793"/>
            <a:ext cx="5905500" cy="4038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455861" y="2664944"/>
            <a:ext cx="2300787" cy="17542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lIns="91413" tIns="45706" rIns="91413" bIns="45706" rtlCol="0">
            <a:spAutoFit/>
          </a:bodyPr>
          <a:lstStyle>
            <a:defPPr>
              <a:defRPr lang="en-GB"/>
            </a:defPPr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TCP and IP have several well known deficiencies but are unlikely to disappear soon IPv6 not withstanding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39361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89822" y="1572768"/>
            <a:ext cx="4461954" cy="896112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Agility trumps perfection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9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830" algn="l"/>
                <a:tab pos="1447659" algn="l"/>
                <a:tab pos="2171489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50CF001-D729-4812-84F1-FC0386616B5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9</a:t>
            </a:fld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4" y="6904039"/>
            <a:ext cx="4687483" cy="33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1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defRPr/>
            </a:pPr>
            <a:r>
              <a:rPr lang="en-US" sz="4000" dirty="0" smtClean="0">
                <a:solidFill>
                  <a:srgbClr val="131F49"/>
                </a:solidFill>
              </a:rPr>
              <a:t>The TCP/IP Lesson</a:t>
            </a:r>
            <a:endParaRPr lang="en-US" sz="40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071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8183</TotalTime>
  <Words>653</Words>
  <Application>Microsoft Office PowerPoint</Application>
  <PresentationFormat>Custom</PresentationFormat>
  <Paragraphs>254</Paragraphs>
  <Slides>20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1070</cp:revision>
  <cp:lastPrinted>2012-11-13T22:38:33Z</cp:lastPrinted>
  <dcterms:created xsi:type="dcterms:W3CDTF">2010-02-19T20:53:39Z</dcterms:created>
  <dcterms:modified xsi:type="dcterms:W3CDTF">2016-09-25T15:55:29Z</dcterms:modified>
</cp:coreProperties>
</file>