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6"/>
  </p:notesMasterIdLst>
  <p:handoutMasterIdLst>
    <p:handoutMasterId r:id="rId27"/>
  </p:handoutMasterIdLst>
  <p:sldIdLst>
    <p:sldId id="465" r:id="rId6"/>
    <p:sldId id="473" r:id="rId7"/>
    <p:sldId id="474" r:id="rId8"/>
    <p:sldId id="475" r:id="rId9"/>
    <p:sldId id="476" r:id="rId10"/>
    <p:sldId id="477" r:id="rId11"/>
    <p:sldId id="478" r:id="rId12"/>
    <p:sldId id="480" r:id="rId13"/>
    <p:sldId id="481" r:id="rId14"/>
    <p:sldId id="492" r:id="rId15"/>
    <p:sldId id="482" r:id="rId16"/>
    <p:sldId id="483" r:id="rId17"/>
    <p:sldId id="491" r:id="rId18"/>
    <p:sldId id="490" r:id="rId19"/>
    <p:sldId id="484" r:id="rId20"/>
    <p:sldId id="485" r:id="rId21"/>
    <p:sldId id="486" r:id="rId22"/>
    <p:sldId id="487" r:id="rId23"/>
    <p:sldId id="488" r:id="rId24"/>
    <p:sldId id="489" r:id="rId25"/>
  </p:sldIdLst>
  <p:sldSz cx="6858000" cy="5143500"/>
  <p:notesSz cx="7019925" cy="9305925"/>
  <p:defaultTextStyle>
    <a:defPPr>
      <a:defRPr lang="en-GB"/>
    </a:defPPr>
    <a:lvl1pPr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34964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524470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99294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7411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851070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221284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591499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2961712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470" userDrawn="1">
          <p15:clr>
            <a:srgbClr val="A4A3A4"/>
          </p15:clr>
        </p15:guide>
        <p15:guide id="4" pos="19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768" y="126"/>
      </p:cViewPr>
      <p:guideLst>
        <p:guide orient="horz" pos="2160"/>
        <p:guide pos="2160"/>
        <p:guide orient="horz" pos="1470"/>
        <p:guide pos="195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601597" indent="-231384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925536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295750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1665963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1851070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284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499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712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37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51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68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24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44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51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68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68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68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1719360" y="467690"/>
            <a:ext cx="357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39120" y="4634767"/>
            <a:ext cx="619272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682" y="207382"/>
            <a:ext cx="9828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40" y="0"/>
            <a:ext cx="100656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3442" y="206302"/>
            <a:ext cx="61722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1200006"/>
            <a:ext cx="61722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67622"/>
            <a:ext cx="1599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600" y="4767622"/>
            <a:ext cx="21708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43442" y="206302"/>
            <a:ext cx="61722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1200006"/>
            <a:ext cx="61722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67622"/>
            <a:ext cx="1599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600" y="4767622"/>
            <a:ext cx="21708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3442" y="206302"/>
            <a:ext cx="61722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1200006"/>
            <a:ext cx="61722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67622"/>
            <a:ext cx="1599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600" y="4767622"/>
            <a:ext cx="21708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830602" y="38884"/>
            <a:ext cx="3211920" cy="4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819806"/>
            <a:ext cx="6172200" cy="36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49259"/>
            <a:ext cx="1599480" cy="273268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040" y="4767622"/>
            <a:ext cx="22593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46682" y="207382"/>
            <a:ext cx="9828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6560" y="158780"/>
            <a:ext cx="1218240" cy="4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1719360" y="563819"/>
            <a:ext cx="357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339120" y="4634767"/>
            <a:ext cx="619272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5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54880" y="2"/>
            <a:ext cx="35359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361" y="622146"/>
            <a:ext cx="6170040" cy="3974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342362" y="4685533"/>
            <a:ext cx="159624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825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9/18/2014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2345760" y="4685533"/>
            <a:ext cx="217296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825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4916160" y="4685533"/>
            <a:ext cx="159624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825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933248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6pPr>
      <a:lvl7pPr marL="1210909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7pPr>
      <a:lvl8pPr marL="1488569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8pPr>
      <a:lvl9pPr marL="1766229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9pPr>
    </p:titleStyle>
    <p:bodyStyle>
      <a:lvl1pPr marL="262235" indent="-196676" algn="l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725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524471" indent="-174503" algn="l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1425">
          <a:solidFill>
            <a:srgbClr val="000000"/>
          </a:solidFill>
          <a:latin typeface="Arial" charset="0"/>
          <a:ea typeface="ＭＳ Ｐゴシック" charset="-128"/>
        </a:defRPr>
      </a:lvl2pPr>
      <a:lvl3pPr marL="786705" indent="-131117" algn="l" defTabSz="277661" rtl="0" eaLnBrk="0" fontAlgn="base" hangingPunct="0">
        <a:spcBef>
          <a:spcPct val="0"/>
        </a:spcBef>
        <a:spcAft>
          <a:spcPts val="516"/>
        </a:spcAft>
        <a:buClr>
          <a:srgbClr val="000000"/>
        </a:buClr>
        <a:buSzPct val="45000"/>
        <a:buFont typeface="Wingdings" pitchFamily="2" charset="2"/>
        <a:buChar char=""/>
        <a:defRPr sz="1425">
          <a:solidFill>
            <a:srgbClr val="000000"/>
          </a:solidFill>
          <a:latin typeface="Arial" charset="0"/>
          <a:ea typeface="ＭＳ Ｐゴシック" charset="-128"/>
        </a:defRPr>
      </a:lvl3pPr>
      <a:lvl4pPr marL="1048940" indent="-131117" algn="l" defTabSz="277661" rtl="0" eaLnBrk="0" fontAlgn="base" hangingPunct="0">
        <a:spcBef>
          <a:spcPct val="0"/>
        </a:spcBef>
        <a:spcAft>
          <a:spcPts val="350"/>
        </a:spcAft>
        <a:buClr>
          <a:srgbClr val="000000"/>
        </a:buClr>
        <a:buSzPct val="75000"/>
        <a:buFont typeface="Symbol" pitchFamily="18" charset="2"/>
        <a:buChar char=""/>
        <a:defRPr sz="1200">
          <a:solidFill>
            <a:srgbClr val="000000"/>
          </a:solidFill>
          <a:latin typeface="Arial" charset="0"/>
          <a:ea typeface="ＭＳ Ｐゴシック" charset="-128"/>
        </a:defRPr>
      </a:lvl4pPr>
      <a:lvl5pPr marL="1311174" indent="-131117" algn="l" defTabSz="277661" rtl="0" eaLnBrk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pitchFamily="2" charset="2"/>
        <a:buChar char=""/>
        <a:defRPr sz="1200">
          <a:solidFill>
            <a:srgbClr val="000000"/>
          </a:solidFill>
          <a:latin typeface="Arial" charset="0"/>
          <a:ea typeface="ＭＳ Ｐゴシック" charset="-128"/>
        </a:defRPr>
      </a:lvl5pPr>
      <a:lvl6pPr marL="1588835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6pPr>
      <a:lvl7pPr marL="1866497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7pPr>
      <a:lvl8pPr marL="2144157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8pPr>
      <a:lvl9pPr marL="2421817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266760" y="1114869"/>
            <a:ext cx="6220800" cy="933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658" tIns="27329" rIns="54658" bIns="27329"/>
          <a:lstStyle/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2000" dirty="0"/>
              <a:t>Security and Trust </a:t>
            </a:r>
            <a:r>
              <a:rPr lang="en-US" sz="2000" dirty="0" smtClean="0"/>
              <a:t>Convergence: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2000" dirty="0" smtClean="0"/>
              <a:t>Attributes</a:t>
            </a:r>
            <a:r>
              <a:rPr lang="en-US" sz="2000" dirty="0"/>
              <a:t>, Relations and </a:t>
            </a:r>
            <a:r>
              <a:rPr lang="en-US" sz="2000" dirty="0" smtClean="0"/>
              <a:t>Provenance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950" dirty="0"/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425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425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425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 smtClean="0">
                <a:solidFill>
                  <a:schemeClr val="tx2"/>
                </a:solidFill>
              </a:rPr>
              <a:t>Colorado State University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 smtClean="0">
                <a:solidFill>
                  <a:schemeClr val="tx2"/>
                </a:solidFill>
              </a:rPr>
              <a:t>Fort Collins</a:t>
            </a:r>
            <a:endParaRPr lang="en-US" sz="1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 smtClean="0">
                <a:solidFill>
                  <a:schemeClr val="tx2"/>
                </a:solidFill>
              </a:rPr>
              <a:t>Sept. </a:t>
            </a:r>
            <a:r>
              <a:rPr lang="en-US" sz="1200" smtClean="0">
                <a:solidFill>
                  <a:schemeClr val="tx2"/>
                </a:solidFill>
              </a:rPr>
              <a:t>15, </a:t>
            </a:r>
            <a:r>
              <a:rPr lang="en-US" sz="1200" dirty="0">
                <a:solidFill>
                  <a:schemeClr val="tx2"/>
                </a:solidFill>
              </a:rPr>
              <a:t>2014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975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975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425" dirty="0">
                <a:solidFill>
                  <a:schemeClr val="tx2"/>
                </a:solidFill>
              </a:rPr>
              <a:t> </a:t>
            </a:r>
            <a:endParaRPr lang="en-GB" sz="1425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421440" y="3696609"/>
            <a:ext cx="1080" cy="176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5532" tIns="27766" rIns="55532" bIns="2776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>
                <a:solidFill>
                  <a:srgbClr val="131F49"/>
                </a:solidFill>
              </a:rPr>
              <a:t>Institute for Cyber Security</a:t>
            </a:r>
            <a:endParaRPr lang="en-US" sz="1425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893511"/>
            <a:ext cx="3279788" cy="2197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360" y="3078060"/>
            <a:ext cx="2394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Federal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Tailored Trustworthy Spaces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Moving Target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Designed-In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Cyber Economic Incentives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Science of Security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285918" y="3075924"/>
            <a:ext cx="2301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DoD</a:t>
            </a:r>
            <a:r>
              <a:rPr lang="en-US" sz="1200" b="1" dirty="0" smtClean="0"/>
              <a:t>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Assuring Effective Missions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Agile Operations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Resilient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Trust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7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1741270" y="1184857"/>
            <a:ext cx="3333054" cy="273032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6617" y="2258613"/>
            <a:ext cx="1822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Agility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494481" y="804855"/>
            <a:ext cx="182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961" y="3925634"/>
            <a:ext cx="182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7227" y="3929937"/>
            <a:ext cx="182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52705" y="569653"/>
            <a:ext cx="4072199" cy="2776139"/>
            <a:chOff x="843961" y="804855"/>
            <a:chExt cx="5155626" cy="3514743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741270" y="1184857"/>
              <a:ext cx="3333054" cy="27303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617" y="2339472"/>
              <a:ext cx="1822360" cy="1480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Security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Access Control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Trust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Risk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Agility</a:t>
              </a:r>
              <a:endParaRPr lang="en-US" sz="1400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4481" y="804855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Attributes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3961" y="3925633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Relationships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7227" y="3929936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Provenance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96272" y="3444774"/>
            <a:ext cx="2935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Least Privilege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Privilege Abstraction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Separation of Duty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Constrained Administration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97778" y="3412579"/>
            <a:ext cx="40721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552705" y="569653"/>
            <a:ext cx="4072199" cy="2776139"/>
            <a:chOff x="843961" y="804855"/>
            <a:chExt cx="5155626" cy="3514743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741270" y="1184857"/>
              <a:ext cx="3333054" cy="27303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617" y="2339472"/>
              <a:ext cx="1822360" cy="1480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Security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Access Control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Trust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Risk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Agility</a:t>
              </a:r>
              <a:endParaRPr lang="en-US" sz="1400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4481" y="804855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Attributes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3961" y="3925633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Relationships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7227" y="3929936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Provenance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7351" y="3444774"/>
            <a:ext cx="2935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Least Privilege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Privilege Abstraction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Separation of Duty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Constrained Administration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97778" y="3412579"/>
            <a:ext cx="40721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3831780" y="3690996"/>
            <a:ext cx="182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Automation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552705" y="801457"/>
            <a:ext cx="4072199" cy="2776139"/>
            <a:chOff x="843961" y="804855"/>
            <a:chExt cx="5155626" cy="3514743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741270" y="1184857"/>
              <a:ext cx="3333054" cy="27303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617" y="2339472"/>
              <a:ext cx="1822360" cy="1480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Security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Access Control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Trust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Risk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Agility</a:t>
              </a:r>
              <a:endParaRPr lang="en-US" sz="1400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4481" y="804855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Attributes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3961" y="3925633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Relationships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7227" y="3929936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Provenance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6321" y="3773163"/>
            <a:ext cx="182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Automation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Adaptation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52705" y="3740968"/>
            <a:ext cx="40721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Attributes</a:t>
            </a:r>
            <a:endParaRPr lang="en-US" sz="1425" dirty="0">
              <a:solidFill>
                <a:srgbClr val="131F4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19578" y="772377"/>
            <a:ext cx="3069414" cy="628779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697348" y="774969"/>
            <a:ext cx="3069414" cy="628779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cxnSp>
        <p:nvCxnSpPr>
          <p:cNvPr id="24" name="Straight Arrow Connector 23"/>
          <p:cNvCxnSpPr>
            <a:endCxn id="19" idx="0"/>
          </p:cNvCxnSpPr>
          <p:nvPr/>
        </p:nvCxnSpPr>
        <p:spPr bwMode="auto">
          <a:xfrm>
            <a:off x="2059100" y="1470050"/>
            <a:ext cx="1261077" cy="69935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2"/>
          <p:cNvGrpSpPr/>
          <p:nvPr/>
        </p:nvGrpSpPr>
        <p:grpSpPr>
          <a:xfrm>
            <a:off x="1733958" y="2169400"/>
            <a:ext cx="3411072" cy="2070854"/>
            <a:chOff x="2590153" y="2244556"/>
            <a:chExt cx="3411072" cy="2070854"/>
          </a:xfrm>
        </p:grpSpPr>
        <p:sp>
          <p:nvSpPr>
            <p:cNvPr id="19" name="Rectangle 18"/>
            <p:cNvSpPr/>
            <p:nvPr/>
          </p:nvSpPr>
          <p:spPr>
            <a:xfrm>
              <a:off x="2641665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90153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186825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7" name="Straight Arrow Connector 26"/>
          <p:cNvCxnSpPr/>
          <p:nvPr/>
        </p:nvCxnSpPr>
        <p:spPr bwMode="auto">
          <a:xfrm flipH="1">
            <a:off x="3312569" y="1474353"/>
            <a:ext cx="1261077" cy="69935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Attributes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74" y="915960"/>
            <a:ext cx="5801754" cy="30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Relationships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770772" y="746960"/>
            <a:ext cx="5494800" cy="3799282"/>
            <a:chOff x="457200" y="1701113"/>
            <a:chExt cx="5152773" cy="3829659"/>
          </a:xfrm>
        </p:grpSpPr>
        <p:sp>
          <p:nvSpPr>
            <p:cNvPr id="8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George</a:t>
              </a:r>
            </a:p>
          </p:txBody>
        </p:sp>
        <p:sp>
          <p:nvSpPr>
            <p:cNvPr id="9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Fred</a:t>
              </a:r>
            </a:p>
          </p:txBody>
        </p:sp>
        <p:sp>
          <p:nvSpPr>
            <p:cNvPr id="10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Carol</a:t>
              </a:r>
            </a:p>
          </p:txBody>
        </p:sp>
        <p:sp>
          <p:nvSpPr>
            <p:cNvPr id="11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Harry</a:t>
              </a:r>
            </a:p>
          </p:txBody>
        </p:sp>
        <p:sp>
          <p:nvSpPr>
            <p:cNvPr id="12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Ed</a:t>
              </a:r>
            </a:p>
          </p:txBody>
        </p:sp>
        <p:sp>
          <p:nvSpPr>
            <p:cNvPr id="13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15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Dave</a:t>
              </a:r>
            </a:p>
          </p:txBody>
        </p:sp>
        <p:sp>
          <p:nvSpPr>
            <p:cNvPr id="16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Bob</a:t>
              </a:r>
            </a:p>
          </p:txBody>
        </p:sp>
        <p:cxnSp>
          <p:nvCxnSpPr>
            <p:cNvPr id="17" name="曲线连接符 13"/>
            <p:cNvCxnSpPr>
              <a:stCxn id="16" idx="2"/>
              <a:endCxn id="13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4"/>
            <p:cNvCxnSpPr>
              <a:stCxn id="15" idx="6"/>
              <a:endCxn id="11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线连接符 15"/>
            <p:cNvCxnSpPr>
              <a:stCxn id="13" idx="4"/>
              <a:endCxn id="10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曲线连接符 16"/>
            <p:cNvCxnSpPr>
              <a:stCxn id="11" idx="4"/>
              <a:endCxn id="8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线连接符 17"/>
            <p:cNvCxnSpPr>
              <a:stCxn id="15" idx="4"/>
              <a:endCxn id="11" idx="2"/>
            </p:cNvCxnSpPr>
            <p:nvPr/>
          </p:nvCxnSpPr>
          <p:spPr>
            <a:xfrm rot="16200000" flipH="1">
              <a:off x="3916067" y="2511507"/>
              <a:ext cx="782593" cy="842321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18"/>
            <p:cNvCxnSpPr>
              <a:stCxn id="16" idx="7"/>
              <a:endCxn id="15" idx="1"/>
            </p:cNvCxnSpPr>
            <p:nvPr/>
          </p:nvCxnSpPr>
          <p:spPr>
            <a:xfrm flipV="1">
              <a:off x="2480253" y="1824166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19"/>
            <p:cNvCxnSpPr>
              <a:stCxn id="16" idx="5"/>
              <a:endCxn id="15" idx="3"/>
            </p:cNvCxnSpPr>
            <p:nvPr/>
          </p:nvCxnSpPr>
          <p:spPr>
            <a:xfrm flipV="1">
              <a:off x="2480253" y="2418319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0"/>
            <p:cNvCxnSpPr>
              <a:stCxn id="12" idx="2"/>
              <a:endCxn id="13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1"/>
            <p:cNvCxnSpPr>
              <a:stCxn id="10" idx="6"/>
              <a:endCxn id="9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2"/>
            <p:cNvCxnSpPr>
              <a:stCxn id="12" idx="7"/>
              <a:endCxn id="15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3"/>
            <p:cNvCxnSpPr>
              <a:stCxn id="8" idx="1"/>
              <a:endCxn id="12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4"/>
            <p:cNvCxnSpPr>
              <a:stCxn id="8" idx="2"/>
              <a:endCxn id="9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5"/>
            <p:cNvCxnSpPr>
              <a:stCxn id="10" idx="4"/>
              <a:endCxn id="8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33966" y="2141321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42970" y="182622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0315" y="24183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7536" y="209910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52890" y="431971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66901" y="3026889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8107" y="4042714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9538" y="4596712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9364" y="375079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6496" y="526552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1883" y="46281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09538" y="2765337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9536" y="2888388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Provenance</a:t>
            </a:r>
            <a:endParaRPr lang="en-US" sz="1425" dirty="0">
              <a:solidFill>
                <a:srgbClr val="131F49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503238" y="962427"/>
            <a:ext cx="5864432" cy="305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 Anyone can upload a homework.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 A user can replace a homework if she uploaded it and the homework is not submitted yet. 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A user can submit a homework if she uploaded it and the homework is not submitted already.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A user can review a homework if she is not the author of the homework, the user did not previously review the homework, and the homework is submitted already but not graded yet.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A user can grade a homework if the homework is reviewed but not graded yet.</a:t>
            </a: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524471" marR="0" lvl="1" indent="-174503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131F49"/>
                </a:solidFill>
              </a:rPr>
              <a:t>Relationships, Attributes and Provenance</a:t>
            </a:r>
            <a:endParaRPr lang="en-US" sz="1200" dirty="0">
              <a:solidFill>
                <a:srgbClr val="131F49"/>
              </a:solidFill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770772" y="746960"/>
            <a:ext cx="5494800" cy="3799282"/>
            <a:chOff x="457200" y="1701113"/>
            <a:chExt cx="5152773" cy="3829659"/>
          </a:xfrm>
        </p:grpSpPr>
        <p:sp>
          <p:nvSpPr>
            <p:cNvPr id="8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George</a:t>
              </a:r>
            </a:p>
          </p:txBody>
        </p:sp>
        <p:sp>
          <p:nvSpPr>
            <p:cNvPr id="9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Fred</a:t>
              </a:r>
            </a:p>
          </p:txBody>
        </p:sp>
        <p:sp>
          <p:nvSpPr>
            <p:cNvPr id="10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Carol</a:t>
              </a:r>
            </a:p>
          </p:txBody>
        </p:sp>
        <p:sp>
          <p:nvSpPr>
            <p:cNvPr id="11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Harry</a:t>
              </a:r>
            </a:p>
          </p:txBody>
        </p:sp>
        <p:sp>
          <p:nvSpPr>
            <p:cNvPr id="12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Ed</a:t>
              </a:r>
            </a:p>
          </p:txBody>
        </p:sp>
        <p:sp>
          <p:nvSpPr>
            <p:cNvPr id="13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15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Dave</a:t>
              </a:r>
            </a:p>
          </p:txBody>
        </p:sp>
        <p:sp>
          <p:nvSpPr>
            <p:cNvPr id="16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Bob</a:t>
              </a:r>
            </a:p>
          </p:txBody>
        </p:sp>
        <p:cxnSp>
          <p:nvCxnSpPr>
            <p:cNvPr id="17" name="曲线连接符 13"/>
            <p:cNvCxnSpPr>
              <a:stCxn id="16" idx="2"/>
              <a:endCxn id="13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4"/>
            <p:cNvCxnSpPr>
              <a:stCxn id="15" idx="6"/>
              <a:endCxn id="11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线连接符 15"/>
            <p:cNvCxnSpPr>
              <a:stCxn id="13" idx="4"/>
              <a:endCxn id="10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曲线连接符 16"/>
            <p:cNvCxnSpPr>
              <a:stCxn id="11" idx="4"/>
              <a:endCxn id="8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线连接符 17"/>
            <p:cNvCxnSpPr>
              <a:stCxn id="15" idx="4"/>
              <a:endCxn id="11" idx="2"/>
            </p:cNvCxnSpPr>
            <p:nvPr/>
          </p:nvCxnSpPr>
          <p:spPr>
            <a:xfrm rot="16200000" flipH="1">
              <a:off x="3916067" y="2511507"/>
              <a:ext cx="782593" cy="842321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18"/>
            <p:cNvCxnSpPr>
              <a:stCxn id="16" idx="7"/>
              <a:endCxn id="15" idx="1"/>
            </p:cNvCxnSpPr>
            <p:nvPr/>
          </p:nvCxnSpPr>
          <p:spPr>
            <a:xfrm flipV="1">
              <a:off x="2480253" y="1824166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19"/>
            <p:cNvCxnSpPr>
              <a:stCxn id="16" idx="5"/>
              <a:endCxn id="15" idx="3"/>
            </p:cNvCxnSpPr>
            <p:nvPr/>
          </p:nvCxnSpPr>
          <p:spPr>
            <a:xfrm flipV="1">
              <a:off x="2480253" y="2418319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0"/>
            <p:cNvCxnSpPr>
              <a:stCxn id="12" idx="2"/>
              <a:endCxn id="13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1"/>
            <p:cNvCxnSpPr>
              <a:stCxn id="10" idx="6"/>
              <a:endCxn id="9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2"/>
            <p:cNvCxnSpPr>
              <a:stCxn id="12" idx="7"/>
              <a:endCxn id="15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3"/>
            <p:cNvCxnSpPr>
              <a:stCxn id="8" idx="1"/>
              <a:endCxn id="12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4"/>
            <p:cNvCxnSpPr>
              <a:stCxn id="8" idx="2"/>
              <a:endCxn id="9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5"/>
            <p:cNvCxnSpPr>
              <a:stCxn id="10" idx="4"/>
              <a:endCxn id="8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33966" y="2141321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42970" y="182622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0315" y="24183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7536" y="209910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52890" y="431971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66901" y="3026889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8107" y="4042714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9538" y="4596712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9364" y="375079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6496" y="526552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1883" y="46281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09538" y="2765337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9536" y="2888388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82" y="2653983"/>
            <a:ext cx="1183318" cy="118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2" y="2647660"/>
            <a:ext cx="1195964" cy="119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768218"/>
            <a:ext cx="1185258" cy="12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Final Thoughts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2653983"/>
            <a:ext cx="1183318" cy="118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" y="2647660"/>
            <a:ext cx="1195964" cy="119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643812"/>
            <a:ext cx="1185258" cy="1284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9" y="2156945"/>
            <a:ext cx="1869190" cy="14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768218"/>
            <a:ext cx="1185258" cy="1284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346" y="1158597"/>
            <a:ext cx="2352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A50021"/>
                </a:solidFill>
                <a:cs typeface="ＭＳ Ｐゴシック" charset="-128"/>
              </a:rPr>
              <a:t>About </a:t>
            </a: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>as good </a:t>
            </a:r>
            <a:r>
              <a:rPr lang="en-US" sz="1400" kern="0" dirty="0" smtClean="0">
                <a:solidFill>
                  <a:srgbClr val="A50021"/>
                </a:solidFill>
                <a:cs typeface="ＭＳ Ｐゴシック" charset="-128"/>
              </a:rPr>
              <a:t>or as bad as </a:t>
            </a: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>it is going to get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Not too bad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ＭＳ Ｐゴシック" charset="-128"/>
              </a:rPr>
              <a:t>Big crime is a real threat but criminals </a:t>
            </a: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can only defraud so many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Big government/big business are real threats</a:t>
            </a:r>
            <a:endParaRPr lang="en-US" sz="1400" kern="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2" y="2647660"/>
            <a:ext cx="1195964" cy="11959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20178" y="954578"/>
            <a:ext cx="4447439" cy="1148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>Cyber should be </a:t>
            </a:r>
            <a:r>
              <a:rPr lang="en-US" sz="1400" kern="0" dirty="0" smtClean="0">
                <a:solidFill>
                  <a:srgbClr val="A50021"/>
                </a:solidFill>
                <a:cs typeface="ＭＳ Ｐゴシック" charset="-128"/>
              </a:rPr>
              <a:t>“controllable”</a:t>
            </a: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/>
            </a:r>
            <a:b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</a:br>
            <a:r>
              <a:rPr lang="en-US" sz="1400" kern="0" dirty="0">
                <a:cs typeface="ＭＳ Ｐゴシック" charset="-128"/>
              </a:rPr>
              <a:t>Nuclear, chemical, biological have been “controlled” 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ＭＳ Ｐゴシック" charset="-128"/>
              </a:rPr>
              <a:t>New </a:t>
            </a: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arena for researchers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Highly asymmetric, includes offense, </a:t>
            </a:r>
            <a:r>
              <a:rPr lang="en-US" sz="1400" kern="0" dirty="0">
                <a:cs typeface="ＭＳ Ｐゴシック" charset="-128"/>
              </a:rPr>
              <a:t>clandestine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cs typeface="ＭＳ Ｐゴシック" charset="-128"/>
              </a:rPr>
              <a:t>Dual </a:t>
            </a:r>
            <a:r>
              <a:rPr lang="en-US" sz="1400" kern="0" dirty="0" smtClean="0">
                <a:cs typeface="ＭＳ Ｐゴシック" charset="-128"/>
              </a:rPr>
              <a:t>conflicting goals</a:t>
            </a:r>
            <a:r>
              <a:rPr lang="en-US" sz="1400" kern="0" dirty="0">
                <a:cs typeface="ＭＳ Ｐゴシック" charset="-128"/>
              </a:rPr>
              <a:t>: strong offense, strong </a:t>
            </a:r>
            <a:r>
              <a:rPr lang="en-US" sz="1400" kern="0" dirty="0" smtClean="0">
                <a:cs typeface="ＭＳ Ｐゴシック" charset="-128"/>
              </a:rPr>
              <a:t>defense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cs typeface="ＭＳ Ｐゴシック" charset="-128"/>
              </a:rPr>
              <a:t>Need game-changing technologies</a:t>
            </a:r>
            <a:endParaRPr lang="en-US" sz="1400" kern="0" dirty="0">
              <a:cs typeface="ＭＳ Ｐゴシック" charset="-128"/>
            </a:endParaRPr>
          </a:p>
          <a:p>
            <a:pPr marL="65559" eaLnBrk="0" hangingPunct="0">
              <a:buClr>
                <a:srgbClr val="000000"/>
              </a:buClr>
              <a:buSzPct val="45000"/>
              <a:defRPr/>
            </a:pPr>
            <a:endParaRPr lang="en-US" sz="1400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  <a:p>
            <a:pPr marL="65559" eaLnBrk="0" hangingPunct="0">
              <a:buClr>
                <a:srgbClr val="000000"/>
              </a:buClr>
              <a:buSzPct val="45000"/>
              <a:defRPr/>
            </a:pPr>
            <a:endParaRPr lang="en-US" sz="1400" kern="0" dirty="0" smtClean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4000" y="2742534"/>
            <a:ext cx="3158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</a:rPr>
              <a:t>A New Threat Grows Amid Shades of 9/11</a:t>
            </a:r>
          </a:p>
          <a:p>
            <a:r>
              <a:rPr lang="en-US" sz="1200" i="1" dirty="0">
                <a:solidFill>
                  <a:srgbClr val="000000"/>
                </a:solidFill>
                <a:latin typeface="Georgia" panose="02040502050405020303" pitchFamily="18" charset="0"/>
              </a:rPr>
              <a:t>The nation remains largely unaware of the potential for disaster from </a:t>
            </a:r>
            <a:r>
              <a:rPr lang="en-US" sz="12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cyberattacks</a:t>
            </a:r>
            <a:r>
              <a:rPr lang="en-US" sz="1200" i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By</a:t>
            </a:r>
            <a:r>
              <a:rPr lang="en-US" sz="1200" dirty="0"/>
              <a:t> </a:t>
            </a:r>
            <a:r>
              <a:rPr lang="en-US" sz="1200" cap="all" dirty="0">
                <a:solidFill>
                  <a:srgbClr val="000000"/>
                </a:solidFill>
              </a:rPr>
              <a:t>TOM KEAN </a:t>
            </a:r>
            <a:r>
              <a:rPr lang="en-US" sz="1200" dirty="0" smtClean="0"/>
              <a:t>and</a:t>
            </a:r>
            <a:r>
              <a:rPr lang="en-US" sz="1200" dirty="0"/>
              <a:t> </a:t>
            </a:r>
            <a:r>
              <a:rPr lang="en-US" sz="1200" cap="all" dirty="0" smtClean="0">
                <a:solidFill>
                  <a:srgbClr val="000000"/>
                </a:solidFill>
              </a:rPr>
              <a:t>LEE </a:t>
            </a:r>
            <a:r>
              <a:rPr lang="en-US" sz="1200" cap="all" dirty="0">
                <a:solidFill>
                  <a:srgbClr val="000000"/>
                </a:solidFill>
              </a:rPr>
              <a:t>HAMILTON</a:t>
            </a:r>
            <a:endParaRPr lang="en-US" sz="1200" dirty="0"/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WALL STREET JOURNAL, 9/11/2014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43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82" y="2653983"/>
            <a:ext cx="1183318" cy="11833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4374" y="799082"/>
            <a:ext cx="5055336" cy="1148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A50021"/>
                </a:solidFill>
                <a:cs typeface="ＭＳ Ｐゴシック" charset="-128"/>
              </a:rPr>
              <a:t>Escalating reputational and even existential threat against mass theft of consumer information</a:t>
            </a: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Even the most iconic high tech companies are </a:t>
            </a:r>
            <a:r>
              <a:rPr lang="en-US" sz="1425" kern="0" dirty="0" err="1" smtClean="0">
                <a:solidFill>
                  <a:srgbClr val="000000"/>
                </a:solidFill>
                <a:cs typeface="ＭＳ Ｐゴシック" charset="-128"/>
              </a:rPr>
              <a:t>breachable</a:t>
            </a:r>
            <a:endParaRPr lang="en-US" sz="1425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Cost of clean-up after a mass theft far exceeds aggregate actual loss of money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There are many scarier scenarios than mass data breach of consumer data 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Some of this scarier stuff has happened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524471" lvl="1" indent="-174503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425" kern="0" dirty="0"/>
          </a:p>
          <a:p>
            <a:pPr marL="524471" lvl="1" indent="-174503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425" kern="0" dirty="0"/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04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2653983"/>
            <a:ext cx="1183318" cy="118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" y="2647660"/>
            <a:ext cx="1195964" cy="119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643812"/>
            <a:ext cx="1185258" cy="1284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9" y="2156945"/>
            <a:ext cx="1869190" cy="14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1312046"/>
            <a:ext cx="3279788" cy="21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893511"/>
            <a:ext cx="3279788" cy="2197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360" y="3078060"/>
            <a:ext cx="230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Federal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Tailored Trustworthy Spaces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Moving Target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Designed-In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Cyber Economic Incentives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Science of Security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893511"/>
            <a:ext cx="3279788" cy="2197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360" y="3078060"/>
            <a:ext cx="230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Federal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Tailored Trustworthy Spaces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Moving Target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Designed-In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Cyber Economic Incentives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Science of Security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285918" y="3075924"/>
            <a:ext cx="2301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DoD</a:t>
            </a:r>
            <a:r>
              <a:rPr lang="en-US" sz="1200" b="1" dirty="0" smtClean="0"/>
              <a:t>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Assuring Effective Missions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Agile Operations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Resilient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Trust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782</Words>
  <Application>Microsoft Office PowerPoint</Application>
  <PresentationFormat>Custom</PresentationFormat>
  <Paragraphs>271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Arial</vt:lpstr>
      <vt:lpstr>Bitstream Charter</vt:lpstr>
      <vt:lpstr>Calibri</vt:lpstr>
      <vt:lpstr>Courier New</vt:lpstr>
      <vt:lpstr>Georgia</vt:lpstr>
      <vt:lpstr>Helvetica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1182</cp:revision>
  <cp:lastPrinted>2013-10-24T18:47:23Z</cp:lastPrinted>
  <dcterms:created xsi:type="dcterms:W3CDTF">2010-02-19T20:53:39Z</dcterms:created>
  <dcterms:modified xsi:type="dcterms:W3CDTF">2014-09-18T16:56:25Z</dcterms:modified>
</cp:coreProperties>
</file>