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3" r:id="rId3"/>
    <p:sldId id="307" r:id="rId4"/>
    <p:sldId id="305" r:id="rId5"/>
    <p:sldId id="306" r:id="rId6"/>
    <p:sldId id="262" r:id="rId7"/>
    <p:sldId id="308" r:id="rId8"/>
    <p:sldId id="263" r:id="rId9"/>
    <p:sldId id="309" r:id="rId10"/>
    <p:sldId id="326" r:id="rId11"/>
    <p:sldId id="287" r:id="rId12"/>
    <p:sldId id="313" r:id="rId13"/>
    <p:sldId id="312" r:id="rId14"/>
    <p:sldId id="314" r:id="rId15"/>
    <p:sldId id="275" r:id="rId16"/>
    <p:sldId id="276" r:id="rId17"/>
    <p:sldId id="277" r:id="rId18"/>
    <p:sldId id="278" r:id="rId19"/>
    <p:sldId id="318" r:id="rId20"/>
    <p:sldId id="281" r:id="rId21"/>
    <p:sldId id="319" r:id="rId22"/>
    <p:sldId id="284" r:id="rId23"/>
    <p:sldId id="285" r:id="rId24"/>
    <p:sldId id="320" r:id="rId25"/>
    <p:sldId id="321" r:id="rId26"/>
    <p:sldId id="322" r:id="rId27"/>
    <p:sldId id="323" r:id="rId28"/>
    <p:sldId id="324" r:id="rId29"/>
    <p:sldId id="325" r:id="rId30"/>
    <p:sldId id="327" r:id="rId31"/>
  </p:sldIdLst>
  <p:sldSz cx="9144000" cy="6858000" type="letter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5838" autoAdjust="0"/>
  </p:normalViewPr>
  <p:slideViewPr>
    <p:cSldViewPr snapToGrid="0" snapToObjects="1">
      <p:cViewPr varScale="1">
        <p:scale>
          <a:sx n="99" d="100"/>
          <a:sy n="99" d="100"/>
        </p:scale>
        <p:origin x="16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73755"/>
            <a:ext cx="7437120" cy="2760345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.utsa.edu/" TargetMode="External"/><Relationship Id="rId2" Type="http://schemas.openxmlformats.org/officeDocument/2006/relationships/hyperlink" Target="mailto:ravi.sandhu@utsa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ofsandhu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 Convergence: Challenges and Opportunities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Ravi Sandhu</a:t>
            </a:r>
            <a:br>
              <a:rPr lang="en-US" dirty="0"/>
            </a:br>
            <a:r>
              <a:rPr lang="en-US" dirty="0"/>
              <a:t>Executive Director and Chief Scientist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Ontario Tech University, Canada</a:t>
            </a:r>
            <a:br>
              <a:rPr lang="en-US" dirty="0"/>
            </a:br>
            <a:r>
              <a:rPr lang="en-US" dirty="0"/>
              <a:t>March 11 2021</a:t>
            </a:r>
          </a:p>
          <a:p>
            <a:endParaRPr lang="en-US" dirty="0"/>
          </a:p>
          <a:p>
            <a:r>
              <a:rPr lang="en-US" sz="1400" dirty="0">
                <a:hlinkClick r:id="rId2"/>
              </a:rPr>
              <a:t>ravi.sandhu@utsa.edu</a:t>
            </a:r>
            <a:r>
              <a:rPr lang="en-US" sz="1400" dirty="0"/>
              <a:t>  </a:t>
            </a:r>
            <a:r>
              <a:rPr lang="en-US" sz="1400" dirty="0">
                <a:hlinkClick r:id="rId3"/>
              </a:rPr>
              <a:t>www.ics.utsa.edu</a:t>
            </a:r>
            <a:r>
              <a:rPr lang="en-US" sz="1400" dirty="0"/>
              <a:t> </a:t>
            </a:r>
            <a:r>
              <a:rPr lang="en-US" sz="1400" dirty="0">
                <a:hlinkClick r:id="rId4"/>
              </a:rPr>
              <a:t>www.profsandhu.com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78708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A4EAC7-895F-4187-8C10-32B97C701514}"/>
              </a:ext>
            </a:extLst>
          </p:cNvPr>
          <p:cNvSpPr txBox="1"/>
          <p:nvPr/>
        </p:nvSpPr>
        <p:spPr>
          <a:xfrm>
            <a:off x="1407381" y="1924219"/>
            <a:ext cx="1102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Our focus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3D254A2-6286-4DE9-8626-B7A3C9431691}"/>
              </a:ext>
            </a:extLst>
          </p:cNvPr>
          <p:cNvCxnSpPr/>
          <p:nvPr/>
        </p:nvCxnSpPr>
        <p:spPr>
          <a:xfrm>
            <a:off x="1989159" y="2293551"/>
            <a:ext cx="968726" cy="330379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624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Enforcement Models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2B4BAE-0145-4963-ADC0-92B3505FF934}"/>
              </a:ext>
            </a:extLst>
          </p:cNvPr>
          <p:cNvSpPr/>
          <p:nvPr/>
        </p:nvSpPr>
        <p:spPr>
          <a:xfrm>
            <a:off x="1449320" y="1670409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B26F50-23A9-4032-8154-C00BA4F99AAD}"/>
              </a:ext>
            </a:extLst>
          </p:cNvPr>
          <p:cNvSpPr/>
          <p:nvPr/>
        </p:nvSpPr>
        <p:spPr>
          <a:xfrm>
            <a:off x="5307027" y="1671732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E4FFED-233C-42F7-BC85-03F8AB5774BE}"/>
              </a:ext>
            </a:extLst>
          </p:cNvPr>
          <p:cNvCxnSpPr>
            <a:stCxn id="5" idx="3"/>
            <a:endCxn id="14" idx="1"/>
          </p:cNvCxnSpPr>
          <p:nvPr/>
        </p:nvCxnSpPr>
        <p:spPr>
          <a:xfrm>
            <a:off x="2983922" y="2123634"/>
            <a:ext cx="2323105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BFACD6-4997-4F80-B733-078B0D423452}"/>
              </a:ext>
            </a:extLst>
          </p:cNvPr>
          <p:cNvSpPr txBox="1"/>
          <p:nvPr/>
        </p:nvSpPr>
        <p:spPr>
          <a:xfrm>
            <a:off x="3270747" y="2252305"/>
            <a:ext cx="1749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Authentication +</a:t>
            </a:r>
          </a:p>
          <a:p>
            <a:pPr algn="ctr"/>
            <a:r>
              <a:rPr lang="en-US" dirty="0"/>
              <a:t>Authorization</a:t>
            </a:r>
          </a:p>
          <a:p>
            <a:pPr algn="ctr"/>
            <a:r>
              <a:rPr lang="en-US" dirty="0"/>
              <a:t>Credentials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A4FA11-3123-4A8D-B11D-0E318D1E9FB6}"/>
              </a:ext>
            </a:extLst>
          </p:cNvPr>
          <p:cNvSpPr/>
          <p:nvPr/>
        </p:nvSpPr>
        <p:spPr>
          <a:xfrm>
            <a:off x="1450650" y="3826538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993347-E6CE-4A92-BE02-DB6583151DEF}"/>
              </a:ext>
            </a:extLst>
          </p:cNvPr>
          <p:cNvSpPr/>
          <p:nvPr/>
        </p:nvSpPr>
        <p:spPr>
          <a:xfrm>
            <a:off x="5308357" y="3827861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5C3893B-3790-43D4-BC4A-8C3BC11AC1A7}"/>
              </a:ext>
            </a:extLst>
          </p:cNvPr>
          <p:cNvCxnSpPr>
            <a:stCxn id="21" idx="3"/>
            <a:endCxn id="22" idx="1"/>
          </p:cNvCxnSpPr>
          <p:nvPr/>
        </p:nvCxnSpPr>
        <p:spPr>
          <a:xfrm>
            <a:off x="2985252" y="4279763"/>
            <a:ext cx="2323105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7F724A-352E-435F-BEE5-2E18CB5DC3B1}"/>
              </a:ext>
            </a:extLst>
          </p:cNvPr>
          <p:cNvSpPr txBox="1"/>
          <p:nvPr/>
        </p:nvSpPr>
        <p:spPr>
          <a:xfrm>
            <a:off x="3329785" y="4408434"/>
            <a:ext cx="1634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Authentication</a:t>
            </a:r>
          </a:p>
          <a:p>
            <a:pPr algn="ctr"/>
            <a:r>
              <a:rPr lang="en-US" dirty="0"/>
              <a:t>Credentials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BB3C87-DE18-42D7-B725-6C3A734B74BD}"/>
              </a:ext>
            </a:extLst>
          </p:cNvPr>
          <p:cNvSpPr txBox="1"/>
          <p:nvPr/>
        </p:nvSpPr>
        <p:spPr>
          <a:xfrm>
            <a:off x="7175351" y="4401807"/>
            <a:ext cx="1462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Authorization</a:t>
            </a:r>
          </a:p>
          <a:p>
            <a:pPr algn="ctr"/>
            <a:r>
              <a:rPr lang="en-US" dirty="0"/>
              <a:t>Credentials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C7724E-8B4D-46AD-BCF6-C1ABFDA5059C}"/>
              </a:ext>
            </a:extLst>
          </p:cNvPr>
          <p:cNvCxnSpPr>
            <a:cxnSpLocks/>
          </p:cNvCxnSpPr>
          <p:nvPr/>
        </p:nvCxnSpPr>
        <p:spPr>
          <a:xfrm flipH="1">
            <a:off x="6829536" y="4281086"/>
            <a:ext cx="1101022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637596F-966C-4E01-99AD-FF25DB264FFC}"/>
              </a:ext>
            </a:extLst>
          </p:cNvPr>
          <p:cNvSpPr txBox="1"/>
          <p:nvPr/>
        </p:nvSpPr>
        <p:spPr>
          <a:xfrm>
            <a:off x="219688" y="1801791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PUSH 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MODEL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245F02-D60B-4AC4-87C0-7A15413A8E05}"/>
              </a:ext>
            </a:extLst>
          </p:cNvPr>
          <p:cNvSpPr txBox="1"/>
          <p:nvPr/>
        </p:nvSpPr>
        <p:spPr>
          <a:xfrm>
            <a:off x="218340" y="3952915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PULL 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3627827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A4EAC7-895F-4187-8C10-32B97C701514}"/>
              </a:ext>
            </a:extLst>
          </p:cNvPr>
          <p:cNvSpPr txBox="1"/>
          <p:nvPr/>
        </p:nvSpPr>
        <p:spPr>
          <a:xfrm>
            <a:off x="1407381" y="1924219"/>
            <a:ext cx="1102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Our focus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3D254A2-6286-4DE9-8626-B7A3C9431691}"/>
              </a:ext>
            </a:extLst>
          </p:cNvPr>
          <p:cNvCxnSpPr/>
          <p:nvPr/>
        </p:nvCxnSpPr>
        <p:spPr>
          <a:xfrm>
            <a:off x="1989159" y="2293551"/>
            <a:ext cx="968726" cy="330379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034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249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423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66349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095020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Where Are We?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7393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4923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</p:spTree>
    <p:extLst>
      <p:ext uri="{BB962C8B-B14F-4D97-AF65-F5344CB8AC3E}">
        <p14:creationId xmlns:p14="http://schemas.microsoft.com/office/powerpoint/2010/main" val="28125204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889191-D391-444D-8E7B-D227A80ABDE4}"/>
              </a:ext>
            </a:extLst>
          </p:cNvPr>
          <p:cNvSpPr txBox="1"/>
          <p:nvPr/>
        </p:nvSpPr>
        <p:spPr>
          <a:xfrm>
            <a:off x="338696" y="5352783"/>
            <a:ext cx="4049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Pressing societal need?</a:t>
            </a:r>
          </a:p>
        </p:txBody>
      </p:sp>
    </p:spTree>
    <p:extLst>
      <p:ext uri="{BB962C8B-B14F-4D97-AF65-F5344CB8AC3E}">
        <p14:creationId xmlns:p14="http://schemas.microsoft.com/office/powerpoint/2010/main" val="4041941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93486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Smart Communities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F808AD-52A9-44BE-A821-02608119F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89" y="1460556"/>
            <a:ext cx="7879702" cy="408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6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F0079C-C896-4110-BC49-751F01E847DF}"/>
              </a:ext>
            </a:extLst>
          </p:cNvPr>
          <p:cNvSpPr/>
          <p:nvPr/>
        </p:nvSpPr>
        <p:spPr>
          <a:xfrm>
            <a:off x="3304606" y="39472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2005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8C2EF4-24AE-42C8-A012-2B4E741B256B}"/>
              </a:ext>
            </a:extLst>
          </p:cNvPr>
          <p:cNvSpPr/>
          <p:nvPr/>
        </p:nvSpPr>
        <p:spPr>
          <a:xfrm>
            <a:off x="3304606" y="49759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6871B9-9BB9-4142-AC2C-D14E2A82DC3F}"/>
              </a:ext>
            </a:extLst>
          </p:cNvPr>
          <p:cNvSpPr/>
          <p:nvPr/>
        </p:nvSpPr>
        <p:spPr>
          <a:xfrm>
            <a:off x="302326" y="5813972"/>
            <a:ext cx="3324794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NAP = National Academies Press</a:t>
            </a:r>
          </a:p>
        </p:txBody>
      </p:sp>
    </p:spTree>
    <p:extLst>
      <p:ext uri="{BB962C8B-B14F-4D97-AF65-F5344CB8AC3E}">
        <p14:creationId xmlns:p14="http://schemas.microsoft.com/office/powerpoint/2010/main" val="874207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45716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2AF306-C47D-48D4-815E-876D55E7AC53}"/>
              </a:ext>
            </a:extLst>
          </p:cNvPr>
          <p:cNvSpPr/>
          <p:nvPr/>
        </p:nvSpPr>
        <p:spPr>
          <a:xfrm>
            <a:off x="302326" y="393962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Cross-Disciplinary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E4BCDA-39BE-4A20-8D31-B26D38459ACB}"/>
              </a:ext>
            </a:extLst>
          </p:cNvPr>
          <p:cNvSpPr/>
          <p:nvPr/>
        </p:nvSpPr>
        <p:spPr>
          <a:xfrm>
            <a:off x="309946" y="497594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Trans-Disciplinary</a:t>
            </a:r>
          </a:p>
        </p:txBody>
      </p:sp>
    </p:spTree>
    <p:extLst>
      <p:ext uri="{BB962C8B-B14F-4D97-AF65-F5344CB8AC3E}">
        <p14:creationId xmlns:p14="http://schemas.microsoft.com/office/powerpoint/2010/main" val="345346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56564E-EDBA-4503-A812-53F424FC2984}"/>
              </a:ext>
            </a:extLst>
          </p:cNvPr>
          <p:cNvSpPr/>
          <p:nvPr/>
        </p:nvSpPr>
        <p:spPr>
          <a:xfrm>
            <a:off x="3649122" y="5065481"/>
            <a:ext cx="2908625" cy="923312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DRIVERS</a:t>
            </a:r>
          </a:p>
          <a:p>
            <a:r>
              <a:rPr lang="en-US" b="1" dirty="0">
                <a:solidFill>
                  <a:srgbClr val="C00000"/>
                </a:solidFill>
              </a:rPr>
              <a:t>-- Deep scientific questions</a:t>
            </a:r>
          </a:p>
          <a:p>
            <a:r>
              <a:rPr lang="en-US" b="1" dirty="0">
                <a:solidFill>
                  <a:srgbClr val="C00000"/>
                </a:solidFill>
              </a:rPr>
              <a:t>-- Pressing societal needs</a:t>
            </a:r>
          </a:p>
        </p:txBody>
      </p:sp>
    </p:spTree>
    <p:extLst>
      <p:ext uri="{BB962C8B-B14F-4D97-AF65-F5344CB8AC3E}">
        <p14:creationId xmlns:p14="http://schemas.microsoft.com/office/powerpoint/2010/main" val="283893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267469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C2B90-9E4E-48C8-85B6-6CAEB3251802}"/>
              </a:ext>
            </a:extLst>
          </p:cNvPr>
          <p:cNvSpPr/>
          <p:nvPr/>
        </p:nvSpPr>
        <p:spPr>
          <a:xfrm>
            <a:off x="1922565" y="2204397"/>
            <a:ext cx="5460816" cy="1754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lack incentive to converge</a:t>
            </a:r>
          </a:p>
        </p:txBody>
      </p:sp>
    </p:spTree>
    <p:extLst>
      <p:ext uri="{BB962C8B-B14F-4D97-AF65-F5344CB8AC3E}">
        <p14:creationId xmlns:p14="http://schemas.microsoft.com/office/powerpoint/2010/main" val="250116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67">
            <a:extLst>
              <a:ext uri="{FF2B5EF4-FFF2-40B4-BE49-F238E27FC236}">
                <a16:creationId xmlns:a16="http://schemas.microsoft.com/office/drawing/2014/main" id="{D60525E6-9E8C-4F18-B598-47CCB92B7570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82DD30-BB30-4506-AB3B-2D7CA7904B44}"/>
              </a:ext>
            </a:extLst>
          </p:cNvPr>
          <p:cNvSpPr/>
          <p:nvPr/>
        </p:nvSpPr>
        <p:spPr>
          <a:xfrm>
            <a:off x="1152940" y="1720849"/>
            <a:ext cx="6774510" cy="28623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r>
              <a:rPr lang="en-US" b="1" dirty="0">
                <a:solidFill>
                  <a:srgbClr val="0070C0"/>
                </a:solidFill>
              </a:rPr>
              <a:t>-- Will revisit at end of of talk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0070C0"/>
                </a:solidFill>
              </a:rPr>
              <a:t>-- Access control is an essential piece to secure modern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    cyber applications: IoT, CPS, smart communities, …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have no incentive to converge</a:t>
            </a:r>
          </a:p>
          <a:p>
            <a:r>
              <a:rPr lang="en-US" b="1" dirty="0">
                <a:solidFill>
                  <a:srgbClr val="0070C0"/>
                </a:solidFill>
              </a:rPr>
              <a:t>-- Convergence may be easier in Access Control vs all of cyber security</a:t>
            </a:r>
          </a:p>
        </p:txBody>
      </p:sp>
    </p:spTree>
    <p:extLst>
      <p:ext uri="{BB962C8B-B14F-4D97-AF65-F5344CB8AC3E}">
        <p14:creationId xmlns:p14="http://schemas.microsoft.com/office/powerpoint/2010/main" val="31793034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1817</TotalTime>
  <Words>1013</Words>
  <Application>Microsoft Office PowerPoint</Application>
  <PresentationFormat>Letter Paper (8.5x11 in)</PresentationFormat>
  <Paragraphs>482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ＭＳ Ｐゴシック</vt:lpstr>
      <vt:lpstr>Arial</vt:lpstr>
      <vt:lpstr>Calibri</vt:lpstr>
      <vt:lpstr>Calibri Light</vt:lpstr>
      <vt:lpstr>Times New Roman</vt:lpstr>
      <vt:lpstr>Wingdings</vt:lpstr>
      <vt:lpstr>ICS-Theme</vt:lpstr>
      <vt:lpstr>Access Control Convergence: Challenges and Opportunities </vt:lpstr>
      <vt:lpstr>Convergent Research</vt:lpstr>
      <vt:lpstr>Convergent Research</vt:lpstr>
      <vt:lpstr>Convergent Research</vt:lpstr>
      <vt:lpstr>Convergent Research</vt:lpstr>
      <vt:lpstr>Cyber Security Research Convergence</vt:lpstr>
      <vt:lpstr>Cyber Security Research Convergence</vt:lpstr>
      <vt:lpstr>Access Control Research Convergence</vt:lpstr>
      <vt:lpstr>Access Control Research Convergence</vt:lpstr>
      <vt:lpstr>Access Control Research Convergence</vt:lpstr>
      <vt:lpstr>Access Control PEI Layers</vt:lpstr>
      <vt:lpstr>Access Control PEI Layers</vt:lpstr>
      <vt:lpstr>Enforcement Models</vt:lpstr>
      <vt:lpstr>Access Control PEI Layers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Access Control: Where Are We?</vt:lpstr>
      <vt:lpstr>Access Control: What Next?</vt:lpstr>
      <vt:lpstr>Access Control: What Next?</vt:lpstr>
      <vt:lpstr>Access Control: What Next?</vt:lpstr>
      <vt:lpstr>Smart Communities</vt:lpstr>
      <vt:lpstr>Access Control Research Convergence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176</cp:revision>
  <cp:lastPrinted>2021-03-11T14:55:18Z</cp:lastPrinted>
  <dcterms:created xsi:type="dcterms:W3CDTF">2018-03-06T17:13:20Z</dcterms:created>
  <dcterms:modified xsi:type="dcterms:W3CDTF">2021-03-29T16:59:57Z</dcterms:modified>
</cp:coreProperties>
</file>