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0"/>
  </p:notesMasterIdLst>
  <p:handoutMasterIdLst>
    <p:handoutMasterId r:id="rId11"/>
  </p:handoutMasterIdLst>
  <p:sldIdLst>
    <p:sldId id="392" r:id="rId6"/>
    <p:sldId id="404" r:id="rId7"/>
    <p:sldId id="413" r:id="rId8"/>
    <p:sldId id="415" r:id="rId9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664">
          <p15:clr>
            <a:srgbClr val="A4A3A4"/>
          </p15:clr>
        </p15:guide>
        <p15:guide id="2" pos="195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254" y="-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10/9/2013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0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68126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10/9/2013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openxmlformats.org/officeDocument/2006/relationships/image" Target="../media/image16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12" Type="http://schemas.openxmlformats.org/officeDocument/2006/relationships/image" Target="../media/image15.jpeg"/><Relationship Id="rId17" Type="http://schemas.openxmlformats.org/officeDocument/2006/relationships/image" Target="../media/image20.png"/><Relationship Id="rId2" Type="http://schemas.openxmlformats.org/officeDocument/2006/relationships/image" Target="../media/image5.jpe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45.xml"/><Relationship Id="rId6" Type="http://schemas.openxmlformats.org/officeDocument/2006/relationships/image" Target="../media/image9.jpeg"/><Relationship Id="rId11" Type="http://schemas.openxmlformats.org/officeDocument/2006/relationships/image" Target="../media/image14.jpeg"/><Relationship Id="rId5" Type="http://schemas.openxmlformats.org/officeDocument/2006/relationships/image" Target="../media/image8.jpeg"/><Relationship Id="rId15" Type="http://schemas.openxmlformats.org/officeDocument/2006/relationships/image" Target="../media/image18.wmf"/><Relationship Id="rId10" Type="http://schemas.openxmlformats.org/officeDocument/2006/relationships/image" Target="../media/image13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Relationship Id="rId1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3200" dirty="0">
                <a:solidFill>
                  <a:srgbClr val="131F49"/>
                </a:solidFill>
              </a:rPr>
              <a:t>Institute for Cyber Security</a:t>
            </a:r>
            <a:endParaRPr lang="en-US" sz="2800" dirty="0">
              <a:solidFill>
                <a:srgbClr val="131F49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Private Briefing</a:t>
            </a:r>
            <a:endParaRPr lang="en-US" sz="20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June 18, 2013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Access Control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08174" y="171450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Discretionary Access Control (DAC), 1970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6324064" y="17183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Mandatory Access Control (MAC), 1970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3858994" y="3470910"/>
            <a:ext cx="3383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Role Based Access Control (RBAC), 1995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3657600" y="5246370"/>
            <a:ext cx="3760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Attribute Based Access Control (ABAC), ????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2994343" y="254889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>
            <a:off x="5238433" y="2552700"/>
            <a:ext cx="2423477" cy="899160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scene3d>
            <a:camera prst="orthographicFront">
              <a:rot lat="0" lon="10800000" rev="0"/>
            </a:camera>
            <a:lightRig rig="threePt" dir="t"/>
          </a:scene3d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417820" y="4117241"/>
            <a:ext cx="0" cy="1129129"/>
          </a:xfrm>
          <a:prstGeom prst="straightConnector1">
            <a:avLst/>
          </a:prstGeom>
          <a:solidFill>
            <a:srgbClr val="00B8FF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649891" y="1863090"/>
            <a:ext cx="0" cy="385191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rgbClr val="FF0000"/>
            </a:solidFill>
            <a:prstDash val="solid"/>
            <a:round/>
            <a:headEnd type="arrow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166426" y="1127760"/>
            <a:ext cx="9669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Human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Driven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45169" y="5852160"/>
            <a:ext cx="13901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Automated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Adaptive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>
              <a:buSzPct val="90000"/>
              <a:buFont typeface="Wingdings" pitchFamily="2" charset="2"/>
              <a:buChar char="Ø"/>
            </a:pPr>
            <a:r>
              <a:rPr lang="en-US" sz="3600" smtClean="0">
                <a:solidFill>
                  <a:schemeClr val="tx1"/>
                </a:solidFill>
                <a:ea typeface="ＭＳ Ｐゴシック" pitchFamily="34" charset="-128"/>
              </a:rPr>
              <a:t> </a:t>
            </a:r>
            <a:endParaRPr lang="en-US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</a:pPr>
            <a:endParaRPr lang="en-US" sz="360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7C804B8A-19E9-4F04-8C90-9C198C82017D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3557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604202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4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Risk Adaptive Access Control (</a:t>
            </a:r>
            <a:r>
              <a:rPr lang="en-US" sz="2400" b="1" kern="0" dirty="0" err="1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RAdAC</a:t>
            </a:r>
            <a:r>
              <a:rPr lang="en-US" sz="24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)</a:t>
            </a:r>
            <a:endParaRPr lang="en-US" sz="24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2355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4050" y="917575"/>
            <a:ext cx="8918575" cy="581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23557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604202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  <a:defRPr/>
            </a:pPr>
            <a:r>
              <a:rPr lang="en-US" sz="2400" b="1" kern="0" dirty="0" smtClean="0">
                <a:solidFill>
                  <a:srgbClr val="131F49"/>
                </a:solidFill>
                <a:latin typeface="Arial" pitchFamily="34" charset="0"/>
                <a:ea typeface="ＭＳ Ｐゴシック" charset="-128"/>
                <a:cs typeface="ＭＳ Ｐゴシック" charset="-128"/>
              </a:rPr>
              <a:t>Provenance Aware Systems</a:t>
            </a:r>
            <a:endParaRPr lang="en-US" sz="2400" b="1" kern="0" dirty="0">
              <a:solidFill>
                <a:srgbClr val="131F49"/>
              </a:solidFill>
              <a:latin typeface="Arial" pitchFamily="34" charset="0"/>
              <a:ea typeface="ＭＳ Ｐゴシック" charset="-128"/>
              <a:cs typeface="ＭＳ Ｐゴシック" charset="-128"/>
            </a:endParaRPr>
          </a:p>
        </p:txBody>
      </p:sp>
      <p:grpSp>
        <p:nvGrpSpPr>
          <p:cNvPr id="9" name="Group 36"/>
          <p:cNvGrpSpPr>
            <a:grpSpLocks/>
          </p:cNvGrpSpPr>
          <p:nvPr/>
        </p:nvGrpSpPr>
        <p:grpSpPr bwMode="auto">
          <a:xfrm>
            <a:off x="336514" y="4703797"/>
            <a:ext cx="2603888" cy="1931917"/>
            <a:chOff x="76200" y="990601"/>
            <a:chExt cx="5486400" cy="4190999"/>
          </a:xfrm>
        </p:grpSpPr>
        <p:pic>
          <p:nvPicPr>
            <p:cNvPr id="10" name="Picture 4" descr="router_3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6800" y="1752600"/>
              <a:ext cx="7620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5" descr="router_wired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5400" y="3336302"/>
              <a:ext cx="796799" cy="473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6" descr="server_2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5400" y="1084780"/>
              <a:ext cx="457200" cy="729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7" descr="pc_4.jp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4305129"/>
              <a:ext cx="763369" cy="5716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8" descr="laptop_4.jpg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0801" y="4331208"/>
              <a:ext cx="838200" cy="469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9" descr="router_wired.jpg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9800" y="1905000"/>
              <a:ext cx="76904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0" descr="router_wired.jpg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95800" y="2438400"/>
              <a:ext cx="762000" cy="4530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11" descr="iphone_2.jpg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76200" y="1752600"/>
              <a:ext cx="466725" cy="6255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12" descr="ipad_3.jpg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1" y="1066801"/>
              <a:ext cx="495299" cy="4654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13" descr="w_2.jpg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990601"/>
              <a:ext cx="381000" cy="5501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0" name="Straight Connector 19"/>
            <p:cNvCxnSpPr/>
            <p:nvPr/>
          </p:nvCxnSpPr>
          <p:spPr>
            <a:xfrm rot="10800000">
              <a:off x="2977946" y="2133257"/>
              <a:ext cx="1519084" cy="531467"/>
            </a:xfrm>
            <a:prstGeom prst="line">
              <a:avLst/>
            </a:prstGeom>
            <a:ln>
              <a:solidFill>
                <a:srgbClr val="CC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10800000" flipV="1">
              <a:off x="2093043" y="2664724"/>
              <a:ext cx="2403987" cy="907289"/>
            </a:xfrm>
            <a:prstGeom prst="line">
              <a:avLst/>
            </a:prstGeom>
            <a:ln>
              <a:solidFill>
                <a:srgbClr val="CC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 flipH="1" flipV="1">
              <a:off x="1656851" y="2399014"/>
              <a:ext cx="975621" cy="899652"/>
            </a:xfrm>
            <a:prstGeom prst="line">
              <a:avLst/>
            </a:prstGeom>
            <a:ln>
              <a:solidFill>
                <a:srgbClr val="CC00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1827572" y="2133257"/>
              <a:ext cx="3834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4724952" y="2285105"/>
              <a:ext cx="30369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loud Callout 24"/>
            <p:cNvSpPr/>
            <p:nvPr/>
          </p:nvSpPr>
          <p:spPr>
            <a:xfrm>
              <a:off x="533400" y="1601790"/>
              <a:ext cx="763230" cy="455543"/>
            </a:xfrm>
            <a:prstGeom prst="cloudCallout">
              <a:avLst/>
            </a:prstGeom>
            <a:solidFill>
              <a:schemeClr val="accent1">
                <a:alpha val="27000"/>
              </a:schemeClr>
            </a:solidFill>
            <a:ln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26" name="Straight Connector 25"/>
            <p:cNvCxnSpPr/>
            <p:nvPr/>
          </p:nvCxnSpPr>
          <p:spPr>
            <a:xfrm rot="16200000" flipH="1">
              <a:off x="1505027" y="4000985"/>
              <a:ext cx="3796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867366" y="3477209"/>
              <a:ext cx="493505" cy="11614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2092944" y="3413067"/>
              <a:ext cx="520077" cy="13162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Elbow Connector 28"/>
            <p:cNvCxnSpPr/>
            <p:nvPr/>
          </p:nvCxnSpPr>
          <p:spPr>
            <a:xfrm rot="5400000" flipH="1" flipV="1">
              <a:off x="4896863" y="1392421"/>
              <a:ext cx="15185" cy="859092"/>
            </a:xfrm>
            <a:prstGeom prst="bentConnector3">
              <a:avLst>
                <a:gd name="adj1" fmla="val -1570702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0" name="Picture 27" descr="pc_3.jpg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8600" y="1285474"/>
              <a:ext cx="871778" cy="543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1" name="Picture 28" descr="server_5.jpg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9054" y="4191000"/>
              <a:ext cx="874546" cy="990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32" name="Curved Connector 31"/>
            <p:cNvCxnSpPr/>
            <p:nvPr/>
          </p:nvCxnSpPr>
          <p:spPr>
            <a:xfrm flipV="1">
              <a:off x="1982430" y="2668519"/>
              <a:ext cx="2208570" cy="683315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urved Connector 32"/>
            <p:cNvCxnSpPr/>
            <p:nvPr/>
          </p:nvCxnSpPr>
          <p:spPr>
            <a:xfrm rot="10800000">
              <a:off x="2056172" y="3811175"/>
              <a:ext cx="1220428" cy="303696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7"/>
          <p:cNvSpPr txBox="1">
            <a:spLocks noChangeArrowheads="1"/>
          </p:cNvSpPr>
          <p:nvPr/>
        </p:nvSpPr>
        <p:spPr bwMode="auto">
          <a:xfrm>
            <a:off x="252518" y="3863833"/>
            <a:ext cx="277188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dirty="0"/>
              <a:t>Data Forensics </a:t>
            </a:r>
          </a:p>
          <a:p>
            <a:pPr algn="ctr" eaLnBrk="1" hangingPunct="1"/>
            <a:r>
              <a:rPr lang="en-US" dirty="0"/>
              <a:t>(e.g., SIM tools)</a:t>
            </a:r>
          </a:p>
        </p:txBody>
      </p:sp>
      <p:sp>
        <p:nvSpPr>
          <p:cNvPr id="35" name="TextBox 39"/>
          <p:cNvSpPr txBox="1">
            <a:spLocks noChangeArrowheads="1"/>
          </p:cNvSpPr>
          <p:nvPr/>
        </p:nvSpPr>
        <p:spPr bwMode="auto">
          <a:xfrm>
            <a:off x="6972229" y="1343942"/>
            <a:ext cx="277188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/>
              <a:t>Data Trustworthiness</a:t>
            </a:r>
          </a:p>
          <a:p>
            <a:pPr algn="ctr" eaLnBrk="1" hangingPunct="1"/>
            <a:r>
              <a:rPr lang="en-US"/>
              <a:t>(e.g., sensor networks)</a:t>
            </a:r>
          </a:p>
        </p:txBody>
      </p:sp>
      <p:grpSp>
        <p:nvGrpSpPr>
          <p:cNvPr id="36" name="Group 64"/>
          <p:cNvGrpSpPr>
            <a:grpSpLocks/>
          </p:cNvGrpSpPr>
          <p:nvPr/>
        </p:nvGrpSpPr>
        <p:grpSpPr bwMode="auto">
          <a:xfrm>
            <a:off x="7644200" y="2099909"/>
            <a:ext cx="1763924" cy="1175949"/>
            <a:chOff x="4876800" y="2971800"/>
            <a:chExt cx="2057400" cy="1447800"/>
          </a:xfrm>
        </p:grpSpPr>
        <p:sp>
          <p:nvSpPr>
            <p:cNvPr id="37" name="Oval 36"/>
            <p:cNvSpPr/>
            <p:nvPr/>
          </p:nvSpPr>
          <p:spPr>
            <a:xfrm>
              <a:off x="4876800" y="3275580"/>
              <a:ext cx="228600" cy="23052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6019800" y="3581514"/>
              <a:ext cx="228600" cy="2283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5791200" y="3047207"/>
              <a:ext cx="228600" cy="2283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5334000" y="4115821"/>
              <a:ext cx="228600" cy="2283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6552520" y="4191227"/>
              <a:ext cx="228600" cy="2283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6705600" y="2971800"/>
              <a:ext cx="228600" cy="22837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43" name="Straight Connector 42"/>
            <p:cNvCxnSpPr>
              <a:stCxn id="37" idx="6"/>
              <a:endCxn id="39" idx="3"/>
            </p:cNvCxnSpPr>
            <p:nvPr/>
          </p:nvCxnSpPr>
          <p:spPr>
            <a:xfrm flipV="1">
              <a:off x="5105400" y="3243263"/>
              <a:ext cx="718457" cy="14865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>
              <a:stCxn id="40" idx="1"/>
              <a:endCxn id="37" idx="5"/>
            </p:cNvCxnSpPr>
            <p:nvPr/>
          </p:nvCxnSpPr>
          <p:spPr>
            <a:xfrm rot="16200000" flipV="1">
              <a:off x="4881448" y="3662930"/>
              <a:ext cx="676502" cy="29391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stCxn id="38" idx="7"/>
              <a:endCxn id="42" idx="4"/>
            </p:cNvCxnSpPr>
            <p:nvPr/>
          </p:nvCxnSpPr>
          <p:spPr>
            <a:xfrm rot="5400000" flipH="1" flipV="1">
              <a:off x="6310993" y="3104923"/>
              <a:ext cx="413657" cy="6041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39" idx="6"/>
              <a:endCxn id="42" idx="3"/>
            </p:cNvCxnSpPr>
            <p:nvPr/>
          </p:nvCxnSpPr>
          <p:spPr>
            <a:xfrm>
              <a:off x="6019800" y="3161393"/>
              <a:ext cx="718457" cy="646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stCxn id="40" idx="6"/>
              <a:endCxn id="38" idx="4"/>
            </p:cNvCxnSpPr>
            <p:nvPr/>
          </p:nvCxnSpPr>
          <p:spPr>
            <a:xfrm flipV="1">
              <a:off x="5562600" y="3809887"/>
              <a:ext cx="571500" cy="4201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38" idx="5"/>
              <a:endCxn id="41" idx="0"/>
            </p:cNvCxnSpPr>
            <p:nvPr/>
          </p:nvCxnSpPr>
          <p:spPr>
            <a:xfrm rot="16200000" flipH="1">
              <a:off x="6234453" y="3758860"/>
              <a:ext cx="413657" cy="4510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65"/>
          <p:cNvSpPr txBox="1">
            <a:spLocks noChangeArrowheads="1"/>
          </p:cNvSpPr>
          <p:nvPr/>
        </p:nvSpPr>
        <p:spPr bwMode="auto">
          <a:xfrm>
            <a:off x="336514" y="1380926"/>
            <a:ext cx="344385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dirty="0"/>
              <a:t>Access and Usage Control</a:t>
            </a:r>
          </a:p>
          <a:p>
            <a:pPr algn="ctr" eaLnBrk="1" hangingPunct="1"/>
            <a:r>
              <a:rPr lang="en-US" dirty="0"/>
              <a:t>of Data and its Provenance</a:t>
            </a:r>
          </a:p>
        </p:txBody>
      </p:sp>
      <p:sp>
        <p:nvSpPr>
          <p:cNvPr id="50" name="TextBox 66"/>
          <p:cNvSpPr txBox="1">
            <a:spLocks noChangeArrowheads="1"/>
          </p:cNvSpPr>
          <p:nvPr/>
        </p:nvSpPr>
        <p:spPr bwMode="auto">
          <a:xfrm>
            <a:off x="6636243" y="4283816"/>
            <a:ext cx="344385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/>
              <a:t>Data Privacy</a:t>
            </a:r>
          </a:p>
          <a:p>
            <a:pPr algn="ctr" eaLnBrk="1" hangingPunct="1"/>
            <a:r>
              <a:rPr lang="en-US"/>
              <a:t>(e.g., track hospital records)</a:t>
            </a:r>
          </a:p>
        </p:txBody>
      </p:sp>
      <p:pic>
        <p:nvPicPr>
          <p:cNvPr id="51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0131" y="5123779"/>
            <a:ext cx="839964" cy="839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Document"/>
          <p:cNvSpPr>
            <a:spLocks noEditPoints="1" noChangeArrowheads="1"/>
          </p:cNvSpPr>
          <p:nvPr/>
        </p:nvSpPr>
        <p:spPr bwMode="auto">
          <a:xfrm>
            <a:off x="8148179" y="5123779"/>
            <a:ext cx="503978" cy="671971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cxnSp>
        <p:nvCxnSpPr>
          <p:cNvPr id="53" name="Straight Connector 52"/>
          <p:cNvCxnSpPr>
            <a:endCxn id="52" idx="3"/>
          </p:cNvCxnSpPr>
          <p:nvPr/>
        </p:nvCxnSpPr>
        <p:spPr>
          <a:xfrm rot="10800000">
            <a:off x="8653907" y="5454515"/>
            <a:ext cx="586224" cy="892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Picture 5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276" y="5459766"/>
            <a:ext cx="1030706" cy="978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Flowchart: Magnetic Disk 54"/>
          <p:cNvSpPr/>
          <p:nvPr/>
        </p:nvSpPr>
        <p:spPr>
          <a:xfrm>
            <a:off x="7308214" y="6047739"/>
            <a:ext cx="587975" cy="75596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6" name="Straight Connector 55"/>
          <p:cNvCxnSpPr>
            <a:endCxn id="55" idx="2"/>
          </p:cNvCxnSpPr>
          <p:nvPr/>
        </p:nvCxnSpPr>
        <p:spPr>
          <a:xfrm>
            <a:off x="6910982" y="5947995"/>
            <a:ext cx="397232" cy="4777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5" idx="4"/>
            <a:endCxn id="52" idx="0"/>
          </p:cNvCxnSpPr>
          <p:nvPr/>
        </p:nvCxnSpPr>
        <p:spPr>
          <a:xfrm flipV="1">
            <a:off x="7896190" y="5797501"/>
            <a:ext cx="502229" cy="628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8" name="Picture 9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4363" y="2519891"/>
            <a:ext cx="2435895" cy="243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6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4326" y="2603888"/>
            <a:ext cx="839964" cy="839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" name="TextBox 102"/>
          <p:cNvSpPr txBox="1">
            <a:spLocks noChangeArrowheads="1"/>
          </p:cNvSpPr>
          <p:nvPr/>
        </p:nvSpPr>
        <p:spPr bwMode="auto">
          <a:xfrm>
            <a:off x="3528377" y="2267902"/>
            <a:ext cx="31918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/>
              <a:t>Data</a:t>
            </a:r>
          </a:p>
        </p:txBody>
      </p:sp>
      <p:sp>
        <p:nvSpPr>
          <p:cNvPr id="61" name="TextBox 103"/>
          <p:cNvSpPr txBox="1">
            <a:spLocks noChangeArrowheads="1"/>
          </p:cNvSpPr>
          <p:nvPr/>
        </p:nvSpPr>
        <p:spPr bwMode="auto">
          <a:xfrm>
            <a:off x="3612373" y="4031826"/>
            <a:ext cx="31918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/>
              <a:t>Provenance</a:t>
            </a:r>
          </a:p>
        </p:txBody>
      </p:sp>
      <p:cxnSp>
        <p:nvCxnSpPr>
          <p:cNvPr id="62" name="Straight Arrow Connector 61"/>
          <p:cNvCxnSpPr/>
          <p:nvPr/>
        </p:nvCxnSpPr>
        <p:spPr>
          <a:xfrm rot="10800000" flipV="1">
            <a:off x="2772410" y="4115823"/>
            <a:ext cx="1595931" cy="41998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10800000">
            <a:off x="2856406" y="2435895"/>
            <a:ext cx="1595931" cy="1175949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5796280" y="2351898"/>
            <a:ext cx="1175949" cy="109195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6048268" y="4115823"/>
            <a:ext cx="1427939" cy="41998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Lock"/>
          <p:cNvSpPr>
            <a:spLocks noEditPoints="1" noChangeArrowheads="1"/>
          </p:cNvSpPr>
          <p:nvPr/>
        </p:nvSpPr>
        <p:spPr bwMode="auto">
          <a:xfrm>
            <a:off x="1512464" y="2183905"/>
            <a:ext cx="839964" cy="1007957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9606 h 21600"/>
              <a:gd name="T4" fmla="*/ 10800 w 21600"/>
              <a:gd name="T5" fmla="*/ 21600 h 21600"/>
              <a:gd name="T6" fmla="*/ 0 w 21600"/>
              <a:gd name="T7" fmla="*/ 9606 h 21600"/>
              <a:gd name="T8" fmla="*/ 744 w 21600"/>
              <a:gd name="T9" fmla="*/ 9904 h 21600"/>
              <a:gd name="T10" fmla="*/ 21134 w 21600"/>
              <a:gd name="T11" fmla="*/ 15335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93" y="9606"/>
                </a:moveTo>
                <a:lnTo>
                  <a:pt x="2048" y="9606"/>
                </a:lnTo>
                <a:lnTo>
                  <a:pt x="2048" y="4713"/>
                </a:lnTo>
                <a:lnTo>
                  <a:pt x="2420" y="3818"/>
                </a:lnTo>
                <a:lnTo>
                  <a:pt x="2979" y="3028"/>
                </a:lnTo>
                <a:lnTo>
                  <a:pt x="3537" y="2446"/>
                </a:lnTo>
                <a:lnTo>
                  <a:pt x="3956" y="1998"/>
                </a:lnTo>
                <a:lnTo>
                  <a:pt x="4492" y="1581"/>
                </a:lnTo>
                <a:lnTo>
                  <a:pt x="5143" y="1238"/>
                </a:lnTo>
                <a:lnTo>
                  <a:pt x="5912" y="880"/>
                </a:lnTo>
                <a:lnTo>
                  <a:pt x="6587" y="641"/>
                </a:lnTo>
                <a:lnTo>
                  <a:pt x="7518" y="372"/>
                </a:lnTo>
                <a:lnTo>
                  <a:pt x="8425" y="208"/>
                </a:lnTo>
                <a:lnTo>
                  <a:pt x="9496" y="59"/>
                </a:lnTo>
                <a:lnTo>
                  <a:pt x="10637" y="14"/>
                </a:lnTo>
                <a:lnTo>
                  <a:pt x="11614" y="59"/>
                </a:lnTo>
                <a:lnTo>
                  <a:pt x="12382" y="119"/>
                </a:lnTo>
                <a:lnTo>
                  <a:pt x="13034" y="253"/>
                </a:lnTo>
                <a:lnTo>
                  <a:pt x="13779" y="417"/>
                </a:lnTo>
                <a:lnTo>
                  <a:pt x="14500" y="611"/>
                </a:lnTo>
                <a:lnTo>
                  <a:pt x="14733" y="686"/>
                </a:lnTo>
                <a:lnTo>
                  <a:pt x="14989" y="790"/>
                </a:lnTo>
                <a:lnTo>
                  <a:pt x="15175" y="865"/>
                </a:lnTo>
                <a:lnTo>
                  <a:pt x="15385" y="954"/>
                </a:lnTo>
                <a:lnTo>
                  <a:pt x="15431" y="969"/>
                </a:lnTo>
                <a:lnTo>
                  <a:pt x="15594" y="1059"/>
                </a:lnTo>
                <a:lnTo>
                  <a:pt x="15757" y="1148"/>
                </a:lnTo>
                <a:lnTo>
                  <a:pt x="15920" y="1267"/>
                </a:lnTo>
                <a:lnTo>
                  <a:pt x="16106" y="1372"/>
                </a:lnTo>
                <a:lnTo>
                  <a:pt x="16665" y="1730"/>
                </a:lnTo>
                <a:lnTo>
                  <a:pt x="17014" y="1998"/>
                </a:lnTo>
                <a:lnTo>
                  <a:pt x="17480" y="2356"/>
                </a:lnTo>
                <a:lnTo>
                  <a:pt x="17852" y="2804"/>
                </a:lnTo>
                <a:lnTo>
                  <a:pt x="18178" y="3192"/>
                </a:lnTo>
                <a:lnTo>
                  <a:pt x="18527" y="3639"/>
                </a:lnTo>
                <a:lnTo>
                  <a:pt x="18806" y="4132"/>
                </a:lnTo>
                <a:lnTo>
                  <a:pt x="19086" y="4713"/>
                </a:lnTo>
                <a:lnTo>
                  <a:pt x="19272" y="5191"/>
                </a:lnTo>
                <a:lnTo>
                  <a:pt x="19295" y="9606"/>
                </a:lnTo>
                <a:lnTo>
                  <a:pt x="21600" y="9606"/>
                </a:lnTo>
                <a:lnTo>
                  <a:pt x="21600" y="16289"/>
                </a:lnTo>
                <a:lnTo>
                  <a:pt x="21413" y="17184"/>
                </a:lnTo>
                <a:lnTo>
                  <a:pt x="21041" y="17900"/>
                </a:lnTo>
                <a:lnTo>
                  <a:pt x="20668" y="18377"/>
                </a:lnTo>
                <a:lnTo>
                  <a:pt x="20343" y="18855"/>
                </a:lnTo>
                <a:lnTo>
                  <a:pt x="19924" y="19332"/>
                </a:lnTo>
                <a:lnTo>
                  <a:pt x="19388" y="19809"/>
                </a:lnTo>
                <a:lnTo>
                  <a:pt x="18806" y="20242"/>
                </a:lnTo>
                <a:lnTo>
                  <a:pt x="18062" y="20585"/>
                </a:lnTo>
                <a:lnTo>
                  <a:pt x="17270" y="20883"/>
                </a:lnTo>
                <a:lnTo>
                  <a:pt x="16525" y="21182"/>
                </a:lnTo>
                <a:lnTo>
                  <a:pt x="15548" y="21420"/>
                </a:lnTo>
                <a:lnTo>
                  <a:pt x="14803" y="21540"/>
                </a:lnTo>
                <a:lnTo>
                  <a:pt x="13662" y="21674"/>
                </a:lnTo>
                <a:lnTo>
                  <a:pt x="8379" y="21659"/>
                </a:lnTo>
                <a:lnTo>
                  <a:pt x="7168" y="21540"/>
                </a:lnTo>
                <a:lnTo>
                  <a:pt x="6098" y="21331"/>
                </a:lnTo>
                <a:lnTo>
                  <a:pt x="5050" y="21092"/>
                </a:lnTo>
                <a:lnTo>
                  <a:pt x="4003" y="20764"/>
                </a:lnTo>
                <a:lnTo>
                  <a:pt x="3258" y="20391"/>
                </a:lnTo>
                <a:lnTo>
                  <a:pt x="2769" y="20123"/>
                </a:lnTo>
                <a:lnTo>
                  <a:pt x="2281" y="19720"/>
                </a:lnTo>
                <a:lnTo>
                  <a:pt x="1862" y="19407"/>
                </a:lnTo>
                <a:lnTo>
                  <a:pt x="1489" y="19079"/>
                </a:lnTo>
                <a:lnTo>
                  <a:pt x="1070" y="18676"/>
                </a:lnTo>
                <a:lnTo>
                  <a:pt x="744" y="18258"/>
                </a:lnTo>
                <a:lnTo>
                  <a:pt x="325" y="17661"/>
                </a:lnTo>
                <a:lnTo>
                  <a:pt x="162" y="17035"/>
                </a:lnTo>
                <a:lnTo>
                  <a:pt x="93" y="16468"/>
                </a:lnTo>
                <a:lnTo>
                  <a:pt x="93" y="9606"/>
                </a:lnTo>
                <a:close/>
                <a:moveTo>
                  <a:pt x="6098" y="9591"/>
                </a:moveTo>
                <a:lnTo>
                  <a:pt x="6098" y="5220"/>
                </a:lnTo>
                <a:lnTo>
                  <a:pt x="6191" y="4907"/>
                </a:lnTo>
                <a:lnTo>
                  <a:pt x="6307" y="4639"/>
                </a:lnTo>
                <a:lnTo>
                  <a:pt x="6517" y="4370"/>
                </a:lnTo>
                <a:lnTo>
                  <a:pt x="6680" y="4087"/>
                </a:lnTo>
                <a:lnTo>
                  <a:pt x="6889" y="3878"/>
                </a:lnTo>
                <a:lnTo>
                  <a:pt x="7308" y="3520"/>
                </a:lnTo>
                <a:lnTo>
                  <a:pt x="7843" y="3281"/>
                </a:lnTo>
                <a:lnTo>
                  <a:pt x="8402" y="3013"/>
                </a:lnTo>
                <a:lnTo>
                  <a:pt x="9031" y="2834"/>
                </a:lnTo>
                <a:lnTo>
                  <a:pt x="9659" y="2700"/>
                </a:lnTo>
                <a:lnTo>
                  <a:pt x="10497" y="2625"/>
                </a:lnTo>
                <a:lnTo>
                  <a:pt x="11125" y="2655"/>
                </a:lnTo>
                <a:lnTo>
                  <a:pt x="11987" y="2789"/>
                </a:lnTo>
                <a:lnTo>
                  <a:pt x="12522" y="2893"/>
                </a:lnTo>
                <a:lnTo>
                  <a:pt x="13011" y="3028"/>
                </a:lnTo>
                <a:lnTo>
                  <a:pt x="13290" y="3192"/>
                </a:lnTo>
                <a:lnTo>
                  <a:pt x="13709" y="3371"/>
                </a:lnTo>
                <a:lnTo>
                  <a:pt x="13872" y="3505"/>
                </a:lnTo>
                <a:lnTo>
                  <a:pt x="14058" y="3639"/>
                </a:lnTo>
                <a:lnTo>
                  <a:pt x="14291" y="3788"/>
                </a:lnTo>
                <a:lnTo>
                  <a:pt x="14431" y="3953"/>
                </a:lnTo>
                <a:lnTo>
                  <a:pt x="14617" y="4102"/>
                </a:lnTo>
                <a:lnTo>
                  <a:pt x="14826" y="4311"/>
                </a:lnTo>
                <a:lnTo>
                  <a:pt x="14919" y="4534"/>
                </a:lnTo>
                <a:lnTo>
                  <a:pt x="15036" y="4773"/>
                </a:lnTo>
                <a:lnTo>
                  <a:pt x="15175" y="5027"/>
                </a:lnTo>
                <a:lnTo>
                  <a:pt x="15245" y="5220"/>
                </a:lnTo>
                <a:lnTo>
                  <a:pt x="15245" y="9591"/>
                </a:lnTo>
                <a:lnTo>
                  <a:pt x="6098" y="9591"/>
                </a:lnTo>
                <a:close/>
              </a:path>
              <a:path w="21600" h="21600" extrusionOk="0">
                <a:moveTo>
                  <a:pt x="93" y="9606"/>
                </a:moveTo>
                <a:lnTo>
                  <a:pt x="21600" y="9606"/>
                </a:lnTo>
                <a:close/>
              </a:path>
              <a:path w="21600" h="21600" extrusionOk="0">
                <a:moveTo>
                  <a:pt x="11684" y="17109"/>
                </a:moveTo>
                <a:lnTo>
                  <a:pt x="12266" y="19317"/>
                </a:lnTo>
                <a:lnTo>
                  <a:pt x="9659" y="19317"/>
                </a:lnTo>
                <a:lnTo>
                  <a:pt x="10287" y="17124"/>
                </a:lnTo>
                <a:lnTo>
                  <a:pt x="10008" y="16975"/>
                </a:lnTo>
                <a:lnTo>
                  <a:pt x="9799" y="16722"/>
                </a:lnTo>
                <a:lnTo>
                  <a:pt x="9752" y="16408"/>
                </a:lnTo>
                <a:lnTo>
                  <a:pt x="9822" y="16170"/>
                </a:lnTo>
                <a:lnTo>
                  <a:pt x="10008" y="16006"/>
                </a:lnTo>
                <a:lnTo>
                  <a:pt x="10148" y="15871"/>
                </a:lnTo>
                <a:lnTo>
                  <a:pt x="10381" y="15782"/>
                </a:lnTo>
                <a:lnTo>
                  <a:pt x="10660" y="15692"/>
                </a:lnTo>
                <a:lnTo>
                  <a:pt x="11009" y="15677"/>
                </a:lnTo>
                <a:lnTo>
                  <a:pt x="11288" y="15722"/>
                </a:lnTo>
                <a:lnTo>
                  <a:pt x="11614" y="15782"/>
                </a:lnTo>
                <a:lnTo>
                  <a:pt x="11893" y="15946"/>
                </a:lnTo>
                <a:lnTo>
                  <a:pt x="12033" y="16080"/>
                </a:lnTo>
                <a:lnTo>
                  <a:pt x="12173" y="16229"/>
                </a:lnTo>
                <a:lnTo>
                  <a:pt x="12196" y="16408"/>
                </a:lnTo>
                <a:lnTo>
                  <a:pt x="12103" y="16722"/>
                </a:lnTo>
                <a:lnTo>
                  <a:pt x="11987" y="16856"/>
                </a:lnTo>
                <a:lnTo>
                  <a:pt x="11847" y="16975"/>
                </a:lnTo>
                <a:lnTo>
                  <a:pt x="11684" y="17109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cxnSp>
        <p:nvCxnSpPr>
          <p:cNvPr id="67" name="Straight Arrow Connector 110"/>
          <p:cNvCxnSpPr>
            <a:cxnSpLocks noChangeShapeType="1"/>
          </p:cNvCxnSpPr>
          <p:nvPr/>
        </p:nvCxnSpPr>
        <p:spPr bwMode="auto">
          <a:xfrm flipH="1">
            <a:off x="4536334" y="4619801"/>
            <a:ext cx="503978" cy="1427939"/>
          </a:xfrm>
          <a:prstGeom prst="straightConnector1">
            <a:avLst/>
          </a:prstGeom>
          <a:noFill/>
          <a:ln w="19050" algn="ctr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8" name="TextBox 39"/>
          <p:cNvSpPr txBox="1">
            <a:spLocks noChangeArrowheads="1"/>
          </p:cNvSpPr>
          <p:nvPr/>
        </p:nvSpPr>
        <p:spPr bwMode="auto">
          <a:xfrm>
            <a:off x="3192391" y="6131737"/>
            <a:ext cx="277188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/>
              <a:t>etcetera</a:t>
            </a:r>
          </a:p>
        </p:txBody>
      </p:sp>
    </p:spTree>
    <p:extLst>
      <p:ext uri="{BB962C8B-B14F-4D97-AF65-F5344CB8AC3E}">
        <p14:creationId xmlns:p14="http://schemas.microsoft.com/office/powerpoint/2010/main" val="148125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7618</TotalTime>
  <Words>147</Words>
  <Application>Microsoft Office PowerPoint</Application>
  <PresentationFormat>Custom</PresentationFormat>
  <Paragraphs>49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</cp:lastModifiedBy>
  <cp:revision>972</cp:revision>
  <cp:lastPrinted>2012-11-13T22:38:33Z</cp:lastPrinted>
  <dcterms:created xsi:type="dcterms:W3CDTF">2010-02-19T20:53:39Z</dcterms:created>
  <dcterms:modified xsi:type="dcterms:W3CDTF">2013-10-09T22:11:33Z</dcterms:modified>
</cp:coreProperties>
</file>