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0"/>
  </p:notesMasterIdLst>
  <p:handoutMasterIdLst>
    <p:handoutMasterId r:id="rId21"/>
  </p:handoutMasterIdLst>
  <p:sldIdLst>
    <p:sldId id="392" r:id="rId6"/>
    <p:sldId id="394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402" r:id="rId15"/>
    <p:sldId id="403" r:id="rId16"/>
    <p:sldId id="404" r:id="rId17"/>
    <p:sldId id="405" r:id="rId18"/>
    <p:sldId id="406" r:id="rId19"/>
  </p:sldIdLst>
  <p:sldSz cx="10080625" cy="7559675"/>
  <p:notesSz cx="7019925" cy="9305925"/>
  <p:defaultTextStyle>
    <a:defPPr>
      <a:defRPr lang="en-GB"/>
    </a:defPPr>
    <a:lvl1pPr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8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7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6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95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77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3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88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4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31F4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38" y="102"/>
      </p:cViewPr>
      <p:guideLst>
        <p:guide orient="horz" pos="2160"/>
        <p:guide pos="2880"/>
        <p:guide orient="horz" pos="216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7" indent="-285722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44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9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77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3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8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6917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38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5390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9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2"/>
            <a:ext cx="9072563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6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6"/>
            <a:ext cx="3321050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1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9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11/7/2016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6"/>
            <a:ext cx="3194050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550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70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0861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01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758" indent="-323818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516" indent="-287310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300">
          <a:solidFill>
            <a:srgbClr val="000000"/>
          </a:solidFill>
          <a:latin typeface="Arial" charset="0"/>
          <a:ea typeface="ＭＳ Ｐゴシック" charset="-128"/>
        </a:defRPr>
      </a:lvl2pPr>
      <a:lvl3pPr marL="1295273" indent="-215878" algn="l" defTabSz="457155" rtl="0" eaLnBrk="0" fontAlgn="base" hangingPunct="0">
        <a:spcBef>
          <a:spcPct val="0"/>
        </a:spcBef>
        <a:spcAft>
          <a:spcPts val="849"/>
        </a:spcAft>
        <a:buClr>
          <a:srgbClr val="000000"/>
        </a:buClr>
        <a:buSzPct val="45000"/>
        <a:buFont typeface="Wingdings" pitchFamily="2" charset="2"/>
        <a:buChar char=""/>
        <a:defRPr sz="2300">
          <a:solidFill>
            <a:srgbClr val="000000"/>
          </a:solidFill>
          <a:latin typeface="Arial" charset="0"/>
          <a:ea typeface="ＭＳ Ｐゴシック" charset="-128"/>
        </a:defRPr>
      </a:lvl3pPr>
      <a:lvl4pPr marL="1727031" indent="-215878" algn="l" defTabSz="457155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8789" indent="-215878" algn="l" defTabSz="457155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5945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10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256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41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Cyber Security Research:</a:t>
            </a:r>
          </a:p>
          <a:p>
            <a:pPr algn="ctr"/>
            <a:r>
              <a:rPr lang="en-US" sz="3200" dirty="0" smtClean="0"/>
              <a:t>A Personal Perspective</a:t>
            </a:r>
            <a:endParaRPr lang="en-US" sz="3200" dirty="0" smtClean="0"/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Prof</a:t>
            </a:r>
            <a:r>
              <a:rPr lang="en-US" sz="23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Executive Director </a:t>
            </a:r>
            <a:r>
              <a:rPr lang="en-US" sz="23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3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/>
              <a:t>CS 7123 Research Methods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Nov 9, 2016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10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>
                <a:solidFill>
                  <a:srgbClr val="A50021"/>
                </a:solidFill>
              </a:rPr>
              <a:t>Mandatory Access Control (MAC), 1970</a:t>
            </a:r>
            <a:endParaRPr lang="en-US" b="1" dirty="0">
              <a:solidFill>
                <a:srgbClr val="A5002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298402" y="2796021"/>
            <a:ext cx="2781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A50021"/>
                </a:solidFill>
              </a:rPr>
              <a:t>Enforce one-directional information 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Covert channels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Inference</a:t>
            </a:r>
          </a:p>
        </p:txBody>
      </p:sp>
    </p:spTree>
    <p:extLst>
      <p:ext uri="{BB962C8B-B14F-4D97-AF65-F5344CB8AC3E}">
        <p14:creationId xmlns:p14="http://schemas.microsoft.com/office/powerpoint/2010/main" val="86702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11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>
                <a:solidFill>
                  <a:srgbClr val="A50021"/>
                </a:solidFill>
              </a:rPr>
              <a:t>Role Based Access Control (RBAC), 1995</a:t>
            </a:r>
            <a:endParaRPr lang="en-US" b="1" dirty="0">
              <a:solidFill>
                <a:srgbClr val="A5002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403287" y="3792566"/>
            <a:ext cx="3088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A50021"/>
                </a:solidFill>
              </a:rPr>
              <a:t>Manage permissions based on roles and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Role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Role explosion</a:t>
            </a:r>
          </a:p>
        </p:txBody>
      </p:sp>
    </p:spTree>
    <p:extLst>
      <p:ext uri="{BB962C8B-B14F-4D97-AF65-F5344CB8AC3E}">
        <p14:creationId xmlns:p14="http://schemas.microsoft.com/office/powerpoint/2010/main" val="378858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12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>
                <a:solidFill>
                  <a:srgbClr val="A50021"/>
                </a:solidFill>
              </a:rPr>
              <a:t>Attribute Based Access Control (ABAC), ????</a:t>
            </a:r>
            <a:endParaRPr lang="en-US" b="1" dirty="0">
              <a:solidFill>
                <a:srgbClr val="A5002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307818" y="5125606"/>
            <a:ext cx="34368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A50021"/>
                </a:solidFill>
              </a:rPr>
              <a:t>Unify, mitigate shortcomings and include contextual and mutable attributes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Policy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A50021"/>
                </a:solidFill>
              </a:rPr>
              <a:t>Policy </a:t>
            </a:r>
            <a:r>
              <a:rPr lang="en-US" dirty="0" smtClean="0">
                <a:solidFill>
                  <a:srgbClr val="A50021"/>
                </a:solidFill>
              </a:rPr>
              <a:t>comprehension</a:t>
            </a:r>
            <a:endParaRPr lang="en-US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25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Ultimate Unified Model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559506" y="1741447"/>
            <a:ext cx="4899281" cy="4012896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3669796" y="3438449"/>
            <a:ext cx="2678700" cy="1243706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Security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Access Control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Trust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66656" y="1182938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40545" y="5902065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Relationships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0137" y="5908389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Provenance</a:t>
            </a: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72330" y="5818524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76440" y="4373348"/>
            <a:ext cx="2449902" cy="179125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Access Control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  <a:r>
              <a:rPr lang="en-US" baseline="0" dirty="0" smtClean="0">
                <a:solidFill>
                  <a:srgbClr val="C00000"/>
                </a:solidFill>
              </a:rPr>
              <a:t>Role-Based</a:t>
            </a:r>
            <a:endParaRPr lang="en-US" baseline="0" dirty="0" smtClean="0">
              <a:solidFill>
                <a:srgbClr val="C00000"/>
              </a:solidFill>
            </a:endParaRP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Attribute-Based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aseline="0" dirty="0" smtClean="0">
                <a:solidFill>
                  <a:srgbClr val="C00000"/>
                </a:solidFill>
              </a:rPr>
              <a:t>Relationship-Based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Provenance-Based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13970" y="166178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Cloud Computing</a:t>
            </a:r>
          </a:p>
        </p:txBody>
      </p: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1660373" y="2354767"/>
            <a:ext cx="3541018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96946" y="1638335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Internet of Things</a:t>
            </a:r>
          </a:p>
        </p:txBody>
      </p:sp>
      <p:cxnSp>
        <p:nvCxnSpPr>
          <p:cNvPr id="17" name="Straight Connector 16"/>
          <p:cNvCxnSpPr>
            <a:stCxn id="16" idx="2"/>
          </p:cNvCxnSpPr>
          <p:nvPr/>
        </p:nvCxnSpPr>
        <p:spPr bwMode="auto">
          <a:xfrm flipH="1">
            <a:off x="5219497" y="2331314"/>
            <a:ext cx="923852" cy="204203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030567" y="166467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Social Computing</a:t>
            </a:r>
          </a:p>
        </p:txBody>
      </p:sp>
      <p:cxnSp>
        <p:nvCxnSpPr>
          <p:cNvPr id="20" name="Straight Connector 19"/>
          <p:cNvCxnSpPr>
            <a:stCxn id="19" idx="2"/>
            <a:endCxn id="2" idx="0"/>
          </p:cNvCxnSpPr>
          <p:nvPr/>
        </p:nvCxnSpPr>
        <p:spPr bwMode="auto">
          <a:xfrm>
            <a:off x="3776970" y="2357657"/>
            <a:ext cx="1424421" cy="201569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7763326" y="166181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Big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Data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22" idx="2"/>
            <a:endCxn id="2" idx="0"/>
          </p:cNvCxnSpPr>
          <p:nvPr/>
        </p:nvCxnSpPr>
        <p:spPr bwMode="auto">
          <a:xfrm flipH="1">
            <a:off x="5201391" y="2354789"/>
            <a:ext cx="3308338" cy="201855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753143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700" dirty="0">
                <a:solidFill>
                  <a:schemeClr val="tx1"/>
                </a:solidFill>
                <a:ea typeface="ＭＳ Ｐゴシック" pitchFamily="34" charset="-128"/>
              </a:rPr>
              <a:t>Cyber and physical distinction will disappear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700" dirty="0">
                <a:solidFill>
                  <a:schemeClr val="tx1"/>
                </a:solidFill>
                <a:ea typeface="ＭＳ Ｐゴシック" pitchFamily="34" charset="-128"/>
              </a:rPr>
              <a:t>Threats will go beyond money to physical </a:t>
            </a: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harm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It </a:t>
            </a: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will be messy but need not be chaotic!</a:t>
            </a:r>
            <a:endParaRPr lang="en-US" sz="27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Cyber </a:t>
            </a:r>
            <a:r>
              <a:rPr lang="en-US" sz="2700" dirty="0">
                <a:solidFill>
                  <a:schemeClr val="tx1"/>
                </a:solidFill>
                <a:ea typeface="ＭＳ Ｐゴシック" pitchFamily="34" charset="-128"/>
              </a:rPr>
              <a:t>security </a:t>
            </a: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research/practice </a:t>
            </a:r>
            <a:r>
              <a:rPr lang="en-US" sz="2700" dirty="0">
                <a:solidFill>
                  <a:schemeClr val="tx1"/>
                </a:solidFill>
                <a:ea typeface="ＭＳ Ｐゴシック" pitchFamily="34" charset="-128"/>
              </a:rPr>
              <a:t>are loosing </a:t>
            </a: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ground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3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This is an exciting time for cyber security researchers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700" dirty="0" smtClean="0">
                <a:solidFill>
                  <a:schemeClr val="tx1"/>
                </a:solidFill>
                <a:ea typeface="ＭＳ Ｐゴシック" pitchFamily="34" charset="-128"/>
              </a:rPr>
              <a:t>UTSA offers exciting research opportunities</a:t>
            </a:r>
            <a:endParaRPr lang="en-US" sz="27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sz="27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3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396756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725738" y="158908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321609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Cyber Security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33310" y="4727024"/>
            <a:ext cx="2449902" cy="64698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Cyber Security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Foundations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6440" y="2015464"/>
            <a:ext cx="7263643" cy="692979"/>
            <a:chOff x="1135819" y="2024342"/>
            <a:chExt cx="7263643" cy="692979"/>
          </a:xfrm>
        </p:grpSpPr>
        <p:sp>
          <p:nvSpPr>
            <p:cNvPr id="10" name="Rectangle 9"/>
            <p:cNvSpPr/>
            <p:nvPr/>
          </p:nvSpPr>
          <p:spPr bwMode="auto">
            <a:xfrm>
              <a:off x="1135819" y="2024342"/>
              <a:ext cx="2539040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Application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1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860422" y="2024342"/>
              <a:ext cx="2539040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Application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2795960" y="2708443"/>
            <a:ext cx="2362301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5158895" y="2718795"/>
            <a:ext cx="2362301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48221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9745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1269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2793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4317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9966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72330" y="5818524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76440" y="4373348"/>
            <a:ext cx="2449902" cy="179125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Access Control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  <a:r>
              <a:rPr lang="en-US" baseline="0" dirty="0" smtClean="0">
                <a:solidFill>
                  <a:srgbClr val="C00000"/>
                </a:solidFill>
              </a:rPr>
              <a:t>Role-Based</a:t>
            </a:r>
            <a:endParaRPr lang="en-US" baseline="0" dirty="0" smtClean="0">
              <a:solidFill>
                <a:srgbClr val="C00000"/>
              </a:solidFill>
            </a:endParaRP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Attribute-Based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aseline="0" dirty="0" smtClean="0">
                <a:solidFill>
                  <a:srgbClr val="C00000"/>
                </a:solidFill>
              </a:rPr>
              <a:t>Relationship-Based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Provenance-Based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13970" y="166178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Cloud Computing</a:t>
            </a:r>
          </a:p>
        </p:txBody>
      </p: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1660373" y="2354767"/>
            <a:ext cx="3541018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96946" y="1638335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Internet of Things</a:t>
            </a:r>
          </a:p>
        </p:txBody>
      </p:sp>
      <p:cxnSp>
        <p:nvCxnSpPr>
          <p:cNvPr id="17" name="Straight Connector 16"/>
          <p:cNvCxnSpPr>
            <a:stCxn id="16" idx="2"/>
          </p:cNvCxnSpPr>
          <p:nvPr/>
        </p:nvCxnSpPr>
        <p:spPr bwMode="auto">
          <a:xfrm flipH="1">
            <a:off x="5219497" y="2331314"/>
            <a:ext cx="923852" cy="204203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030567" y="166467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Social Computing</a:t>
            </a:r>
          </a:p>
        </p:txBody>
      </p:sp>
      <p:cxnSp>
        <p:nvCxnSpPr>
          <p:cNvPr id="20" name="Straight Connector 19"/>
          <p:cNvCxnSpPr>
            <a:stCxn id="19" idx="2"/>
            <a:endCxn id="2" idx="0"/>
          </p:cNvCxnSpPr>
          <p:nvPr/>
        </p:nvCxnSpPr>
        <p:spPr bwMode="auto">
          <a:xfrm>
            <a:off x="3776970" y="2357657"/>
            <a:ext cx="1424421" cy="201569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7763326" y="166181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Big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Data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22" idx="2"/>
            <a:endCxn id="2" idx="0"/>
          </p:cNvCxnSpPr>
          <p:nvPr/>
        </p:nvCxnSpPr>
        <p:spPr bwMode="auto">
          <a:xfrm flipH="1">
            <a:off x="5201391" y="2354789"/>
            <a:ext cx="3308338" cy="201855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82349" y="4068644"/>
            <a:ext cx="1774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Authentication 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versus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Authorization</a:t>
            </a:r>
          </a:p>
        </p:txBody>
      </p:sp>
    </p:spTree>
    <p:extLst>
      <p:ext uri="{BB962C8B-B14F-4D97-AF65-F5344CB8AC3E}">
        <p14:creationId xmlns:p14="http://schemas.microsoft.com/office/powerpoint/2010/main" val="16122858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8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060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9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>
                <a:solidFill>
                  <a:srgbClr val="A50021"/>
                </a:solidFill>
              </a:rPr>
              <a:t>Discretionary Access Control (DAC), 1970</a:t>
            </a:r>
            <a:endParaRPr lang="en-US" b="1" dirty="0">
              <a:solidFill>
                <a:srgbClr val="A5002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392113" y="2770363"/>
            <a:ext cx="2846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A50021"/>
                </a:solidFill>
              </a:rPr>
              <a:t>Owner of a resource can grant access to anyone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Anyone: too dangerous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A50021"/>
                </a:solidFill>
              </a:rPr>
              <a:t>Copy versus read</a:t>
            </a:r>
          </a:p>
        </p:txBody>
      </p:sp>
    </p:spTree>
    <p:extLst>
      <p:ext uri="{BB962C8B-B14F-4D97-AF65-F5344CB8AC3E}">
        <p14:creationId xmlns:p14="http://schemas.microsoft.com/office/powerpoint/2010/main" val="15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8353</TotalTime>
  <Words>558</Words>
  <Application>Microsoft Office PowerPoint</Application>
  <PresentationFormat>Custom</PresentationFormat>
  <Paragraphs>179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1089</cp:revision>
  <cp:lastPrinted>2012-11-13T22:38:33Z</cp:lastPrinted>
  <dcterms:created xsi:type="dcterms:W3CDTF">2010-02-19T20:53:39Z</dcterms:created>
  <dcterms:modified xsi:type="dcterms:W3CDTF">2016-11-07T21:55:11Z</dcterms:modified>
</cp:coreProperties>
</file>