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1"/>
  </p:notesMasterIdLst>
  <p:handoutMasterIdLst>
    <p:handoutMasterId r:id="rId12"/>
  </p:handoutMasterIdLst>
  <p:sldIdLst>
    <p:sldId id="392" r:id="rId6"/>
    <p:sldId id="398" r:id="rId7"/>
    <p:sldId id="399" r:id="rId8"/>
    <p:sldId id="400" r:id="rId9"/>
    <p:sldId id="405" r:id="rId10"/>
  </p:sldIdLst>
  <p:sldSz cx="10080625" cy="7559675"/>
  <p:notesSz cx="7019925" cy="9305925"/>
  <p:defaultTextStyle>
    <a:defPPr>
      <a:defRPr lang="en-GB"/>
    </a:defPPr>
    <a:lvl1pPr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758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637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516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395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5777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293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088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24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31F4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290" y="96"/>
      </p:cViewPr>
      <p:guideLst>
        <p:guide orient="horz" pos="2160"/>
        <p:guide pos="2880"/>
        <p:guide orient="horz" pos="216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877" indent="-285722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288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044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19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5777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3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8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4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6917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1389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133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9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4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204912"/>
            <a:ext cx="9072563" cy="531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6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6"/>
            <a:ext cx="3321050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1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9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11/28/2016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6"/>
            <a:ext cx="3194050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550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70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0861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01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758" indent="-323818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516" indent="-287310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300">
          <a:solidFill>
            <a:srgbClr val="000000"/>
          </a:solidFill>
          <a:latin typeface="Arial" charset="0"/>
          <a:ea typeface="ＭＳ Ｐゴシック" charset="-128"/>
        </a:defRPr>
      </a:lvl2pPr>
      <a:lvl3pPr marL="1295273" indent="-215878" algn="l" defTabSz="457155" rtl="0" eaLnBrk="0" fontAlgn="base" hangingPunct="0">
        <a:spcBef>
          <a:spcPct val="0"/>
        </a:spcBef>
        <a:spcAft>
          <a:spcPts val="849"/>
        </a:spcAft>
        <a:buClr>
          <a:srgbClr val="000000"/>
        </a:buClr>
        <a:buSzPct val="45000"/>
        <a:buFont typeface="Wingdings" pitchFamily="2" charset="2"/>
        <a:buChar char=""/>
        <a:defRPr sz="2300">
          <a:solidFill>
            <a:srgbClr val="000000"/>
          </a:solidFill>
          <a:latin typeface="Arial" charset="0"/>
          <a:ea typeface="ＭＳ Ｐゴシック" charset="-128"/>
        </a:defRPr>
      </a:lvl3pPr>
      <a:lvl4pPr marL="1727031" indent="-215878" algn="l" defTabSz="457155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8789" indent="-215878" algn="l" defTabSz="457155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5945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10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256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41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9"/>
            <a:ext cx="9144000" cy="1828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4996" rIns="89991" bIns="44996"/>
          <a:lstStyle/>
          <a:p>
            <a:pPr algn="ctr"/>
            <a:r>
              <a:rPr lang="en-US" sz="3200" dirty="0" smtClean="0"/>
              <a:t>Cyber Security Research:</a:t>
            </a:r>
          </a:p>
          <a:p>
            <a:pPr algn="ctr"/>
            <a:r>
              <a:rPr lang="en-US" sz="3200" dirty="0" smtClean="0"/>
              <a:t>Applied and Basic Combined</a:t>
            </a:r>
            <a:r>
              <a:rPr lang="en-US" sz="3200" dirty="0" smtClean="0">
                <a:solidFill>
                  <a:srgbClr val="C00000"/>
                </a:solidFill>
              </a:rPr>
              <a:t>*</a:t>
            </a:r>
          </a:p>
          <a:p>
            <a:pPr algn="ctr"/>
            <a:endParaRPr lang="en-US" sz="3200" dirty="0" smtClean="0"/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Prof</a:t>
            </a:r>
            <a:r>
              <a:rPr lang="en-US" sz="20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>
                <a:solidFill>
                  <a:schemeClr val="tx2"/>
                </a:solidFill>
              </a:rPr>
              <a:t>Executive Director </a:t>
            </a:r>
            <a:r>
              <a:rPr lang="en-US" sz="20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Department of Computer Science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University of Texas at San Antonio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dirty="0" smtClean="0"/>
              <a:t>NSA Briefing, UTSA Campus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Nov 28, 2016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ravi.sandhu@utsa.edu</a:t>
            </a:r>
            <a:endParaRPr lang="en-US" sz="1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4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4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 </a:t>
            </a:r>
            <a:endParaRPr lang="en-GB" sz="23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1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1" tIns="45716" rIns="91431" bIns="45716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723830" algn="l"/>
                <a:tab pos="1447659" algn="l"/>
                <a:tab pos="2171489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Ravi  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4" y="6904039"/>
            <a:ext cx="4687483" cy="3385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31" tIns="45716" rIns="91431" bIns="4571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4" y="1588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300" dirty="0">
              <a:solidFill>
                <a:srgbClr val="131F4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6" y="5874027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* The New ABCs of Research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by Ben </a:t>
            </a:r>
            <a:r>
              <a:rPr lang="en-US" dirty="0" err="1" smtClean="0">
                <a:solidFill>
                  <a:srgbClr val="C00000"/>
                </a:solidFill>
              </a:rPr>
              <a:t>Schneiderman</a:t>
            </a:r>
            <a:r>
              <a:rPr lang="en-US" dirty="0" smtClean="0">
                <a:solidFill>
                  <a:srgbClr val="C00000"/>
                </a:solidFill>
              </a:rPr>
              <a:t>, 2016</a:t>
            </a:r>
            <a:endParaRPr 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Cyber Security Research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933310" y="4727024"/>
            <a:ext cx="2449902" cy="646981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Cyber Security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Foundations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6440" y="2015464"/>
            <a:ext cx="7263643" cy="692979"/>
            <a:chOff x="1135819" y="2024342"/>
            <a:chExt cx="7263643" cy="692979"/>
          </a:xfrm>
        </p:grpSpPr>
        <p:sp>
          <p:nvSpPr>
            <p:cNvPr id="10" name="Rectangle 9"/>
            <p:cNvSpPr/>
            <p:nvPr/>
          </p:nvSpPr>
          <p:spPr bwMode="auto">
            <a:xfrm>
              <a:off x="1135819" y="2024342"/>
              <a:ext cx="2539040" cy="692979"/>
            </a:xfrm>
            <a:prstGeom prst="rect">
              <a:avLst/>
            </a:prstGeom>
            <a:noFill/>
            <a:ln w="222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Cyber Security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Application Domain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 1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5860422" y="2024342"/>
              <a:ext cx="2539040" cy="692979"/>
            </a:xfrm>
            <a:prstGeom prst="rect">
              <a:avLst/>
            </a:prstGeom>
            <a:noFill/>
            <a:ln w="222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Cyber Security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Application Domain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 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5" name="Straight Connector 4"/>
          <p:cNvCxnSpPr>
            <a:stCxn id="10" idx="2"/>
            <a:endCxn id="2" idx="0"/>
          </p:cNvCxnSpPr>
          <p:nvPr/>
        </p:nvCxnSpPr>
        <p:spPr bwMode="auto">
          <a:xfrm>
            <a:off x="2795960" y="2708443"/>
            <a:ext cx="2362301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5158895" y="2718795"/>
            <a:ext cx="2362301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 5"/>
          <p:cNvSpPr/>
          <p:nvPr/>
        </p:nvSpPr>
        <p:spPr bwMode="auto">
          <a:xfrm>
            <a:off x="48221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9745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1269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2793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54317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9966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72330" y="5818524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Access Control Research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976440" y="4373348"/>
            <a:ext cx="2449902" cy="161000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Access Control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 </a:t>
            </a:r>
            <a:r>
              <a:rPr lang="en-US" baseline="0" dirty="0" smtClean="0">
                <a:solidFill>
                  <a:srgbClr val="C00000"/>
                </a:solidFill>
              </a:rPr>
              <a:t>Role-Based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Attribute-Based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aseline="0" dirty="0" smtClean="0">
                <a:solidFill>
                  <a:srgbClr val="C00000"/>
                </a:solidFill>
              </a:rPr>
              <a:t>Relationship-Based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Provenance-Based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13970" y="1661788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Cloud Computing</a:t>
            </a:r>
          </a:p>
        </p:txBody>
      </p:sp>
      <p:cxnSp>
        <p:nvCxnSpPr>
          <p:cNvPr id="5" name="Straight Connector 4"/>
          <p:cNvCxnSpPr>
            <a:stCxn id="10" idx="2"/>
            <a:endCxn id="2" idx="0"/>
          </p:cNvCxnSpPr>
          <p:nvPr/>
        </p:nvCxnSpPr>
        <p:spPr bwMode="auto">
          <a:xfrm>
            <a:off x="1660373" y="2354767"/>
            <a:ext cx="3541018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5396946" y="1638335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Internet of Things</a:t>
            </a:r>
          </a:p>
        </p:txBody>
      </p:sp>
      <p:cxnSp>
        <p:nvCxnSpPr>
          <p:cNvPr id="17" name="Straight Connector 16"/>
          <p:cNvCxnSpPr>
            <a:stCxn id="16" idx="2"/>
          </p:cNvCxnSpPr>
          <p:nvPr/>
        </p:nvCxnSpPr>
        <p:spPr bwMode="auto">
          <a:xfrm flipH="1">
            <a:off x="5219497" y="2331314"/>
            <a:ext cx="923852" cy="204203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3030567" y="1664678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Social Computing</a:t>
            </a:r>
          </a:p>
        </p:txBody>
      </p:sp>
      <p:cxnSp>
        <p:nvCxnSpPr>
          <p:cNvPr id="20" name="Straight Connector 19"/>
          <p:cNvCxnSpPr>
            <a:stCxn id="19" idx="2"/>
            <a:endCxn id="2" idx="0"/>
          </p:cNvCxnSpPr>
          <p:nvPr/>
        </p:nvCxnSpPr>
        <p:spPr bwMode="auto">
          <a:xfrm>
            <a:off x="3776970" y="2357657"/>
            <a:ext cx="1424421" cy="201569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7763326" y="1661810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Big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Data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  <p:cxnSp>
        <p:nvCxnSpPr>
          <p:cNvPr id="23" name="Straight Connector 22"/>
          <p:cNvCxnSpPr>
            <a:stCxn id="22" idx="2"/>
            <a:endCxn id="2" idx="0"/>
          </p:cNvCxnSpPr>
          <p:nvPr/>
        </p:nvCxnSpPr>
        <p:spPr bwMode="auto">
          <a:xfrm flipH="1">
            <a:off x="5201391" y="2354789"/>
            <a:ext cx="3308338" cy="2018559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122858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4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0600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Ultimate Unified Model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2559506" y="1741447"/>
            <a:ext cx="4899281" cy="4012896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4399" tIns="67199" rIns="134399" bIns="67199" numCol="1" rtlCol="0" anchor="t" anchorCtr="0" compatLnSpc="1">
            <a:prstTxWarp prst="textNoShape">
              <a:avLst/>
            </a:prstTxWarp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endParaRPr lang="en-US" sz="26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3669796" y="3438449"/>
            <a:ext cx="2678700" cy="1243706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Security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Access Control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Trust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Risk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66656" y="1182938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Attributes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40545" y="5902065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Relationships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40137" y="5908389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Provenance</a:t>
            </a:r>
          </a:p>
        </p:txBody>
      </p:sp>
    </p:spTree>
    <p:extLst>
      <p:ext uri="{BB962C8B-B14F-4D97-AF65-F5344CB8AC3E}">
        <p14:creationId xmlns:p14="http://schemas.microsoft.com/office/powerpoint/2010/main" val="3202883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8369</TotalTime>
  <Words>184</Words>
  <Application>Microsoft Office PowerPoint</Application>
  <PresentationFormat>Custom</PresentationFormat>
  <Paragraphs>67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1096</cp:revision>
  <cp:lastPrinted>2012-11-13T22:38:33Z</cp:lastPrinted>
  <dcterms:created xsi:type="dcterms:W3CDTF">2010-02-19T20:53:39Z</dcterms:created>
  <dcterms:modified xsi:type="dcterms:W3CDTF">2016-11-28T16:03:41Z</dcterms:modified>
</cp:coreProperties>
</file>