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7" r:id="rId2"/>
    <p:sldId id="269" r:id="rId3"/>
    <p:sldId id="272" r:id="rId4"/>
    <p:sldId id="273" r:id="rId5"/>
    <p:sldId id="274" r:id="rId6"/>
    <p:sldId id="259" r:id="rId7"/>
  </p:sldIdLst>
  <p:sldSz cx="9144000" cy="6858000" type="letter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50E"/>
    <a:srgbClr val="FF8B02"/>
    <a:srgbClr val="FF9002"/>
    <a:srgbClr val="FFDEAE"/>
    <a:srgbClr val="F15A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7387"/>
    <p:restoredTop sz="95820" autoAdjust="0"/>
  </p:normalViewPr>
  <p:slideViewPr>
    <p:cSldViewPr snapToGrid="0" snapToObjects="1">
      <p:cViewPr varScale="1">
        <p:scale>
          <a:sx n="92" d="100"/>
          <a:sy n="92" d="100"/>
        </p:scale>
        <p:origin x="1565" y="8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95" d="100"/>
          <a:sy n="95" d="100"/>
        </p:scale>
        <p:origin x="3720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19E405A-2F73-244F-8FE1-027F8A2BDFFE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66106D5-64BA-C849-A80D-7D2FDDB9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5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25433DC-0F38-3E4B-A547-C4FDF825D5D8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51ABA11-A19C-3E46-B99A-9DEC51A1F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765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66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0335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4681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7307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3306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5459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94786"/>
            <a:ext cx="6858000" cy="1929283"/>
          </a:xfrm>
        </p:spPr>
        <p:txBody>
          <a:bodyPr anchor="b"/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924069"/>
            <a:ext cx="6858000" cy="2333731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Ravi Sandhu</a:t>
            </a:r>
          </a:p>
        </p:txBody>
      </p:sp>
    </p:spTree>
    <p:extLst/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964642"/>
            <a:ext cx="7886700" cy="52123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Ravi Sandhu</a:t>
            </a:r>
          </a:p>
        </p:txBody>
      </p:sp>
    </p:spTree>
    <p:extLst/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034979"/>
            <a:ext cx="1971675" cy="514198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034979"/>
            <a:ext cx="5800725" cy="51419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Ravi Sandhu</a:t>
            </a:r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55077"/>
            <a:ext cx="7886700" cy="51218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Ravi Sandhu</a:t>
            </a:r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964643"/>
            <a:ext cx="7886700" cy="521232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Ravi Sandhu</a:t>
            </a:r>
          </a:p>
        </p:txBody>
      </p:sp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Ravi Sandhu</a:t>
            </a:r>
          </a:p>
        </p:txBody>
      </p:sp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981004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04916"/>
            <a:ext cx="3868340" cy="43847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981004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4916"/>
            <a:ext cx="3887391" cy="43847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Ravi Sandhu</a:t>
            </a:r>
          </a:p>
        </p:txBody>
      </p:sp>
    </p:spTree>
    <p:extLst/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Ravi Sandhu</a:t>
            </a:r>
          </a:p>
        </p:txBody>
      </p:sp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Ravi Sandhu</a:t>
            </a:r>
          </a:p>
        </p:txBody>
      </p:sp>
    </p:spTree>
    <p:extLst/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87426"/>
            <a:ext cx="2949178" cy="488156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Ravi Sandhu</a:t>
            </a:r>
          </a:p>
        </p:txBody>
      </p:sp>
    </p:spTree>
    <p:extLst/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64642"/>
            <a:ext cx="2949178" cy="490434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Ravi Sandhu</a:t>
            </a:r>
          </a:p>
        </p:txBody>
      </p:sp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287270"/>
            <a:ext cx="7886700" cy="20855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376246"/>
            <a:ext cx="7886700" cy="2800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Ravi Sandhu</a:t>
            </a:r>
          </a:p>
        </p:txBody>
      </p:sp>
      <p:pic>
        <p:nvPicPr>
          <p:cNvPr id="8" name="Content Placeholder 3"/>
          <p:cNvPicPr>
            <a:picLocks noChangeAspect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7046" y="6235089"/>
            <a:ext cx="1269547" cy="457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265" y="222702"/>
            <a:ext cx="1887192" cy="75272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12" y="179355"/>
            <a:ext cx="1471275" cy="796072"/>
          </a:xfrm>
          <a:prstGeom prst="rect">
            <a:avLst/>
          </a:prstGeom>
        </p:spPr>
      </p:pic>
      <p:cxnSp>
        <p:nvCxnSpPr>
          <p:cNvPr id="17" name="Straight Connector 16"/>
          <p:cNvCxnSpPr/>
          <p:nvPr userDrawn="1"/>
        </p:nvCxnSpPr>
        <p:spPr>
          <a:xfrm>
            <a:off x="1850065" y="980743"/>
            <a:ext cx="5029200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479024" y="6206025"/>
            <a:ext cx="8413185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27824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95530"/>
            <a:ext cx="9144000" cy="745779"/>
          </a:xfrm>
        </p:spPr>
        <p:txBody>
          <a:bodyPr/>
          <a:lstStyle/>
          <a:p>
            <a:r>
              <a:rPr lang="en-US" sz="4000" dirty="0">
                <a:latin typeface="Calibri" charset="0"/>
              </a:rPr>
              <a:t>On the Value of Access Control Models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endParaRPr lang="en-US" sz="1400" dirty="0"/>
          </a:p>
          <a:p>
            <a:r>
              <a:rPr lang="en-US" sz="2800" dirty="0"/>
              <a:t>Ravi Sandhu</a:t>
            </a:r>
            <a:br>
              <a:rPr lang="en-US" sz="2000" dirty="0"/>
            </a:br>
            <a:r>
              <a:rPr lang="en-US" sz="2000" dirty="0"/>
              <a:t>Executive Director and Chief Scientist</a:t>
            </a:r>
          </a:p>
          <a:p>
            <a:r>
              <a:rPr lang="en-US" sz="2000" dirty="0"/>
              <a:t>Professor of Computer Science</a:t>
            </a:r>
            <a:br>
              <a:rPr lang="en-US" sz="2000" dirty="0"/>
            </a:br>
            <a:r>
              <a:rPr lang="en-US" sz="2000" dirty="0"/>
              <a:t>Lutcher Brown Chair in Cyber Security</a:t>
            </a:r>
          </a:p>
          <a:p>
            <a:endParaRPr lang="en-US" sz="2000" dirty="0"/>
          </a:p>
          <a:p>
            <a:r>
              <a:rPr lang="en-US" sz="2000" dirty="0"/>
              <a:t>SACMAT Panel, June 14, 2018</a:t>
            </a:r>
            <a:endParaRPr lang="en-US" sz="1400" dirty="0"/>
          </a:p>
          <a:p>
            <a:r>
              <a:rPr lang="en-US" sz="2000" dirty="0"/>
              <a:t>www.profsandhu.com</a:t>
            </a:r>
          </a:p>
          <a:p>
            <a:endParaRPr lang="en-US" sz="1400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262842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994787"/>
            <a:ext cx="9144000" cy="1695660"/>
          </a:xfrm>
        </p:spPr>
        <p:txBody>
          <a:bodyPr/>
          <a:lstStyle/>
          <a:p>
            <a:r>
              <a:rPr lang="en-US" dirty="0">
                <a:latin typeface="Calibri" charset="0"/>
              </a:rPr>
              <a:t>Attributes? Roles? Relationships? </a:t>
            </a:r>
            <a:r>
              <a:rPr lang="en-US" b="1" dirty="0">
                <a:solidFill>
                  <a:srgbClr val="FF0000"/>
                </a:solidFill>
                <a:latin typeface="Calibri" charset="0"/>
              </a:rPr>
              <a:t>or no model at all? </a:t>
            </a:r>
            <a:br>
              <a:rPr lang="en-US" dirty="0">
                <a:latin typeface="Calibri" charset="0"/>
              </a:rPr>
            </a:br>
            <a:r>
              <a:rPr lang="en-US" dirty="0">
                <a:latin typeface="Calibri" charset="0"/>
              </a:rPr>
              <a:t>Model base vs Learnt Policies: </a:t>
            </a:r>
            <a:br>
              <a:rPr lang="en-US" dirty="0">
                <a:latin typeface="Calibri" charset="0"/>
              </a:rPr>
            </a:br>
            <a:r>
              <a:rPr lang="en-US" dirty="0">
                <a:latin typeface="Calibri" charset="0"/>
              </a:rPr>
              <a:t>Finding balance between expressible and usable policies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endParaRPr lang="en-US" sz="1400" dirty="0"/>
          </a:p>
          <a:p>
            <a:r>
              <a:rPr lang="en-US" sz="2800" dirty="0"/>
              <a:t>Ravi Sandhu</a:t>
            </a:r>
            <a:br>
              <a:rPr lang="en-US" sz="2000" dirty="0"/>
            </a:br>
            <a:r>
              <a:rPr lang="en-US" sz="2000" dirty="0"/>
              <a:t>Executive Director and Chief Scientist</a:t>
            </a:r>
          </a:p>
          <a:p>
            <a:r>
              <a:rPr lang="en-US" sz="2000" dirty="0"/>
              <a:t>Professor of Computer Science</a:t>
            </a:r>
            <a:br>
              <a:rPr lang="en-US" sz="2000" dirty="0"/>
            </a:br>
            <a:r>
              <a:rPr lang="en-US" sz="2000" dirty="0"/>
              <a:t>Lutcher Brown Chair in Cyber Security</a:t>
            </a:r>
          </a:p>
          <a:p>
            <a:endParaRPr lang="en-US" sz="2000" dirty="0"/>
          </a:p>
          <a:p>
            <a:r>
              <a:rPr lang="en-US" sz="2000" dirty="0"/>
              <a:t>SACMAT Panel, June 14, 2018</a:t>
            </a:r>
            <a:endParaRPr lang="en-US" sz="1400" dirty="0"/>
          </a:p>
          <a:p>
            <a:r>
              <a:rPr lang="en-US" sz="2000" dirty="0"/>
              <a:t>www.profsandhu.com</a:t>
            </a:r>
          </a:p>
          <a:p>
            <a:endParaRPr lang="en-US" sz="1400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2072154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Value of a “Good” Model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© Ravi Sandhu</a:t>
            </a:r>
          </a:p>
        </p:txBody>
      </p:sp>
      <p:pic>
        <p:nvPicPr>
          <p:cNvPr id="18" name="Picture 5">
            <a:extLst>
              <a:ext uri="{FF2B5EF4-FFF2-40B4-BE49-F238E27FC236}">
                <a16:creationId xmlns:a16="http://schemas.microsoft.com/office/drawing/2014/main" id="{668A7FE9-8377-431D-A0E0-01C7953862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68686" y="1171297"/>
            <a:ext cx="5656320" cy="5009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Line 6">
            <a:extLst>
              <a:ext uri="{FF2B5EF4-FFF2-40B4-BE49-F238E27FC236}">
                <a16:creationId xmlns:a16="http://schemas.microsoft.com/office/drawing/2014/main" id="{AAFE0CD2-70E0-47C0-9C7D-E295869CA1C9}"/>
              </a:ext>
            </a:extLst>
          </p:cNvPr>
          <p:cNvSpPr>
            <a:spLocks noChangeShapeType="1"/>
          </p:cNvSpPr>
          <p:nvPr/>
        </p:nvSpPr>
        <p:spPr bwMode="auto">
          <a:xfrm>
            <a:off x="3189326" y="3314016"/>
            <a:ext cx="0" cy="103680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2929" tIns="41464" rIns="82929" bIns="41464"/>
          <a:lstStyle/>
          <a:p>
            <a:endParaRPr lang="en-US" sz="1633"/>
          </a:p>
        </p:txBody>
      </p:sp>
      <p:sp>
        <p:nvSpPr>
          <p:cNvPr id="20" name="Text Box 5">
            <a:extLst>
              <a:ext uri="{FF2B5EF4-FFF2-40B4-BE49-F238E27FC236}">
                <a16:creationId xmlns:a16="http://schemas.microsoft.com/office/drawing/2014/main" id="{408145EC-61FB-4083-9EA8-C69C35971A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7247" y="2761057"/>
            <a:ext cx="1356480" cy="53883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1411" tIns="45706" rIns="91411" bIns="45706">
            <a:spAutoFit/>
          </a:bodyPr>
          <a:lstStyle/>
          <a:p>
            <a:pPr algn="ctr" defTabSz="914240"/>
            <a:r>
              <a:rPr lang="en-US" sz="1451" dirty="0">
                <a:solidFill>
                  <a:srgbClr val="000000"/>
                </a:solidFill>
                <a:latin typeface="Times" pitchFamily="18" charset="0"/>
                <a:cs typeface="Arial" charset="0"/>
              </a:rPr>
              <a:t>RBAC96</a:t>
            </a:r>
          </a:p>
          <a:p>
            <a:pPr algn="ctr" defTabSz="914240"/>
            <a:r>
              <a:rPr lang="en-US" sz="1451" dirty="0">
                <a:solidFill>
                  <a:srgbClr val="000000"/>
                </a:solidFill>
                <a:latin typeface="Times" pitchFamily="18" charset="0"/>
                <a:cs typeface="Arial" charset="0"/>
              </a:rPr>
              <a:t>model</a:t>
            </a:r>
          </a:p>
        </p:txBody>
      </p:sp>
      <p:sp>
        <p:nvSpPr>
          <p:cNvPr id="21" name="Line 8">
            <a:extLst>
              <a:ext uri="{FF2B5EF4-FFF2-40B4-BE49-F238E27FC236}">
                <a16:creationId xmlns:a16="http://schemas.microsoft.com/office/drawing/2014/main" id="{76D5B555-7B81-430A-AEEE-22D416055176}"/>
              </a:ext>
            </a:extLst>
          </p:cNvPr>
          <p:cNvSpPr>
            <a:spLocks noChangeShapeType="1"/>
          </p:cNvSpPr>
          <p:nvPr/>
        </p:nvSpPr>
        <p:spPr bwMode="auto">
          <a:xfrm>
            <a:off x="4779086" y="2069856"/>
            <a:ext cx="0" cy="103680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2929" tIns="41464" rIns="82929" bIns="41464"/>
          <a:lstStyle/>
          <a:p>
            <a:endParaRPr lang="en-US" sz="1633"/>
          </a:p>
        </p:txBody>
      </p:sp>
      <p:sp>
        <p:nvSpPr>
          <p:cNvPr id="22" name="Text Box 5">
            <a:extLst>
              <a:ext uri="{FF2B5EF4-FFF2-40B4-BE49-F238E27FC236}">
                <a16:creationId xmlns:a16="http://schemas.microsoft.com/office/drawing/2014/main" id="{B9CED924-BCA7-441B-96E9-6A550B679E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3605" y="1390982"/>
            <a:ext cx="1589760" cy="53883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 lIns="91411" tIns="45706" rIns="91411" bIns="45706">
            <a:spAutoFit/>
          </a:bodyPr>
          <a:lstStyle/>
          <a:p>
            <a:pPr algn="ctr" defTabSz="914240"/>
            <a:r>
              <a:rPr lang="en-US" sz="1451" dirty="0">
                <a:solidFill>
                  <a:srgbClr val="000000"/>
                </a:solidFill>
                <a:latin typeface="Times" pitchFamily="18" charset="0"/>
                <a:cs typeface="Arial" charset="0"/>
              </a:rPr>
              <a:t>NIST-ANSI</a:t>
            </a:r>
          </a:p>
          <a:p>
            <a:pPr algn="ctr" defTabSz="914240"/>
            <a:r>
              <a:rPr lang="en-US" sz="1451" dirty="0">
                <a:solidFill>
                  <a:srgbClr val="000000"/>
                </a:solidFill>
                <a:latin typeface="Times" pitchFamily="18" charset="0"/>
                <a:cs typeface="Arial" charset="0"/>
              </a:rPr>
              <a:t>Standard Proposed</a:t>
            </a:r>
          </a:p>
        </p:txBody>
      </p:sp>
      <p:sp>
        <p:nvSpPr>
          <p:cNvPr id="23" name="Line 10">
            <a:extLst>
              <a:ext uri="{FF2B5EF4-FFF2-40B4-BE49-F238E27FC236}">
                <a16:creationId xmlns:a16="http://schemas.microsoft.com/office/drawing/2014/main" id="{F1B92591-8B1B-49A7-BCB6-DA14F4BCAD96}"/>
              </a:ext>
            </a:extLst>
          </p:cNvPr>
          <p:cNvSpPr>
            <a:spLocks noChangeShapeType="1"/>
          </p:cNvSpPr>
          <p:nvPr/>
        </p:nvSpPr>
        <p:spPr bwMode="auto">
          <a:xfrm>
            <a:off x="5815886" y="1033059"/>
            <a:ext cx="0" cy="5198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2929" tIns="41464" rIns="82929" bIns="41464"/>
          <a:lstStyle/>
          <a:p>
            <a:endParaRPr lang="en-US" sz="1633"/>
          </a:p>
        </p:txBody>
      </p:sp>
      <p:sp>
        <p:nvSpPr>
          <p:cNvPr id="24" name="Text Box 5">
            <a:extLst>
              <a:ext uri="{FF2B5EF4-FFF2-40B4-BE49-F238E27FC236}">
                <a16:creationId xmlns:a16="http://schemas.microsoft.com/office/drawing/2014/main" id="{79E5DE7C-C289-48F3-865E-711AF70624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5005" y="1049402"/>
            <a:ext cx="1554886" cy="53883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 lIns="91411" tIns="45706" rIns="91411" bIns="45706">
            <a:spAutoFit/>
          </a:bodyPr>
          <a:lstStyle/>
          <a:p>
            <a:pPr algn="ctr" defTabSz="914240"/>
            <a:r>
              <a:rPr lang="en-US" sz="1451" dirty="0">
                <a:solidFill>
                  <a:srgbClr val="000000"/>
                </a:solidFill>
                <a:latin typeface="Times" pitchFamily="18" charset="0"/>
                <a:cs typeface="Arial" charset="0"/>
              </a:rPr>
              <a:t>NIST-ANSI</a:t>
            </a:r>
          </a:p>
          <a:p>
            <a:pPr algn="ctr" defTabSz="914240"/>
            <a:r>
              <a:rPr lang="en-US" sz="1451" dirty="0">
                <a:solidFill>
                  <a:srgbClr val="000000"/>
                </a:solidFill>
                <a:latin typeface="Times" pitchFamily="18" charset="0"/>
                <a:cs typeface="Arial" charset="0"/>
              </a:rPr>
              <a:t>Standard Adopted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04FC6EA-8E77-4492-BCD6-56C86AEA3D1B}"/>
              </a:ext>
            </a:extLst>
          </p:cNvPr>
          <p:cNvSpPr txBox="1"/>
          <p:nvPr/>
        </p:nvSpPr>
        <p:spPr>
          <a:xfrm>
            <a:off x="7137640" y="4262671"/>
            <a:ext cx="1953466" cy="921281"/>
          </a:xfrm>
          <a:prstGeom prst="rect">
            <a:avLst/>
          </a:prstGeom>
          <a:noFill/>
        </p:spPr>
        <p:txBody>
          <a:bodyPr wrap="square" lIns="82937" tIns="41467" rIns="82937" bIns="41467" rtlCol="0">
            <a:spAutoFit/>
          </a:bodyPr>
          <a:lstStyle/>
          <a:p>
            <a:r>
              <a:rPr lang="en-US" sz="907" dirty="0"/>
              <a:t>Ludwig Fuchs, </a:t>
            </a:r>
            <a:r>
              <a:rPr lang="en-US" sz="907" dirty="0" err="1"/>
              <a:t>Gunther</a:t>
            </a:r>
            <a:r>
              <a:rPr lang="en-US" sz="907" dirty="0"/>
              <a:t> </a:t>
            </a:r>
            <a:r>
              <a:rPr lang="en-US" sz="907" dirty="0" err="1"/>
              <a:t>Pernul</a:t>
            </a:r>
            <a:r>
              <a:rPr lang="en-US" sz="907" dirty="0"/>
              <a:t> and Ravi Sandhu, Roles in Information Security-A Survey and Classification of the Research Area, Computers &amp; Security, Volume 30, Number 8, Nov. 2011, pages 748-76</a:t>
            </a:r>
          </a:p>
        </p:txBody>
      </p:sp>
    </p:spTree>
    <p:extLst>
      <p:ext uri="{BB962C8B-B14F-4D97-AF65-F5344CB8AC3E}">
        <p14:creationId xmlns:p14="http://schemas.microsoft.com/office/powerpoint/2010/main" val="2689911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ABAC Status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© Ravi Sandhu</a:t>
            </a:r>
          </a:p>
        </p:txBody>
      </p:sp>
      <p:pic>
        <p:nvPicPr>
          <p:cNvPr id="18" name="Picture 5">
            <a:extLst>
              <a:ext uri="{FF2B5EF4-FFF2-40B4-BE49-F238E27FC236}">
                <a16:creationId xmlns:a16="http://schemas.microsoft.com/office/drawing/2014/main" id="{668A7FE9-8377-431D-A0E0-01C7953862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68686" y="1171297"/>
            <a:ext cx="5656320" cy="5009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Line 6">
            <a:extLst>
              <a:ext uri="{FF2B5EF4-FFF2-40B4-BE49-F238E27FC236}">
                <a16:creationId xmlns:a16="http://schemas.microsoft.com/office/drawing/2014/main" id="{AAFE0CD2-70E0-47C0-9C7D-E295869CA1C9}"/>
              </a:ext>
            </a:extLst>
          </p:cNvPr>
          <p:cNvSpPr>
            <a:spLocks noChangeShapeType="1"/>
          </p:cNvSpPr>
          <p:nvPr/>
        </p:nvSpPr>
        <p:spPr bwMode="auto">
          <a:xfrm>
            <a:off x="3189326" y="3314016"/>
            <a:ext cx="0" cy="103680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2929" tIns="41464" rIns="82929" bIns="41464"/>
          <a:lstStyle/>
          <a:p>
            <a:endParaRPr lang="en-US" sz="1633"/>
          </a:p>
        </p:txBody>
      </p:sp>
      <p:sp>
        <p:nvSpPr>
          <p:cNvPr id="20" name="Text Box 5">
            <a:extLst>
              <a:ext uri="{FF2B5EF4-FFF2-40B4-BE49-F238E27FC236}">
                <a16:creationId xmlns:a16="http://schemas.microsoft.com/office/drawing/2014/main" id="{408145EC-61FB-4083-9EA8-C69C35971A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7247" y="2761057"/>
            <a:ext cx="1356480" cy="53883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1411" tIns="45706" rIns="91411" bIns="45706">
            <a:spAutoFit/>
          </a:bodyPr>
          <a:lstStyle/>
          <a:p>
            <a:pPr algn="ctr" defTabSz="914240"/>
            <a:r>
              <a:rPr lang="en-US" sz="1451" dirty="0">
                <a:solidFill>
                  <a:srgbClr val="000000"/>
                </a:solidFill>
                <a:latin typeface="Times" pitchFamily="18" charset="0"/>
                <a:cs typeface="Arial" charset="0"/>
              </a:rPr>
              <a:t>RBAC96</a:t>
            </a:r>
          </a:p>
          <a:p>
            <a:pPr algn="ctr" defTabSz="914240"/>
            <a:r>
              <a:rPr lang="en-US" sz="1451" dirty="0">
                <a:solidFill>
                  <a:srgbClr val="000000"/>
                </a:solidFill>
                <a:latin typeface="Times" pitchFamily="18" charset="0"/>
                <a:cs typeface="Arial" charset="0"/>
              </a:rPr>
              <a:t>model</a:t>
            </a:r>
          </a:p>
        </p:txBody>
      </p:sp>
      <p:sp>
        <p:nvSpPr>
          <p:cNvPr id="21" name="Line 8">
            <a:extLst>
              <a:ext uri="{FF2B5EF4-FFF2-40B4-BE49-F238E27FC236}">
                <a16:creationId xmlns:a16="http://schemas.microsoft.com/office/drawing/2014/main" id="{76D5B555-7B81-430A-AEEE-22D416055176}"/>
              </a:ext>
            </a:extLst>
          </p:cNvPr>
          <p:cNvSpPr>
            <a:spLocks noChangeShapeType="1"/>
          </p:cNvSpPr>
          <p:nvPr/>
        </p:nvSpPr>
        <p:spPr bwMode="auto">
          <a:xfrm>
            <a:off x="4779086" y="2069856"/>
            <a:ext cx="0" cy="103680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2929" tIns="41464" rIns="82929" bIns="41464"/>
          <a:lstStyle/>
          <a:p>
            <a:endParaRPr lang="en-US" sz="1633"/>
          </a:p>
        </p:txBody>
      </p:sp>
      <p:sp>
        <p:nvSpPr>
          <p:cNvPr id="22" name="Text Box 5">
            <a:extLst>
              <a:ext uri="{FF2B5EF4-FFF2-40B4-BE49-F238E27FC236}">
                <a16:creationId xmlns:a16="http://schemas.microsoft.com/office/drawing/2014/main" id="{B9CED924-BCA7-441B-96E9-6A550B679E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3605" y="1390982"/>
            <a:ext cx="1589760" cy="53883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 lIns="91411" tIns="45706" rIns="91411" bIns="45706">
            <a:spAutoFit/>
          </a:bodyPr>
          <a:lstStyle/>
          <a:p>
            <a:pPr algn="ctr" defTabSz="914240"/>
            <a:r>
              <a:rPr lang="en-US" sz="1451" dirty="0">
                <a:solidFill>
                  <a:srgbClr val="000000"/>
                </a:solidFill>
                <a:latin typeface="Times" pitchFamily="18" charset="0"/>
                <a:cs typeface="Arial" charset="0"/>
              </a:rPr>
              <a:t>NIST-ANSI</a:t>
            </a:r>
          </a:p>
          <a:p>
            <a:pPr algn="ctr" defTabSz="914240"/>
            <a:r>
              <a:rPr lang="en-US" sz="1451" dirty="0">
                <a:solidFill>
                  <a:srgbClr val="000000"/>
                </a:solidFill>
                <a:latin typeface="Times" pitchFamily="18" charset="0"/>
                <a:cs typeface="Arial" charset="0"/>
              </a:rPr>
              <a:t>Standard Proposed</a:t>
            </a:r>
          </a:p>
        </p:txBody>
      </p:sp>
      <p:sp>
        <p:nvSpPr>
          <p:cNvPr id="23" name="Line 10">
            <a:extLst>
              <a:ext uri="{FF2B5EF4-FFF2-40B4-BE49-F238E27FC236}">
                <a16:creationId xmlns:a16="http://schemas.microsoft.com/office/drawing/2014/main" id="{F1B92591-8B1B-49A7-BCB6-DA14F4BCAD96}"/>
              </a:ext>
            </a:extLst>
          </p:cNvPr>
          <p:cNvSpPr>
            <a:spLocks noChangeShapeType="1"/>
          </p:cNvSpPr>
          <p:nvPr/>
        </p:nvSpPr>
        <p:spPr bwMode="auto">
          <a:xfrm>
            <a:off x="5815886" y="1033059"/>
            <a:ext cx="0" cy="5198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2929" tIns="41464" rIns="82929" bIns="41464"/>
          <a:lstStyle/>
          <a:p>
            <a:endParaRPr lang="en-US" sz="1633"/>
          </a:p>
        </p:txBody>
      </p:sp>
      <p:sp>
        <p:nvSpPr>
          <p:cNvPr id="24" name="Text Box 5">
            <a:extLst>
              <a:ext uri="{FF2B5EF4-FFF2-40B4-BE49-F238E27FC236}">
                <a16:creationId xmlns:a16="http://schemas.microsoft.com/office/drawing/2014/main" id="{79E5DE7C-C289-48F3-865E-711AF70624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5005" y="1049402"/>
            <a:ext cx="1554886" cy="53883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 lIns="91411" tIns="45706" rIns="91411" bIns="45706">
            <a:spAutoFit/>
          </a:bodyPr>
          <a:lstStyle/>
          <a:p>
            <a:pPr algn="ctr" defTabSz="914240"/>
            <a:r>
              <a:rPr lang="en-US" sz="1451" dirty="0">
                <a:solidFill>
                  <a:srgbClr val="000000"/>
                </a:solidFill>
                <a:latin typeface="Times" pitchFamily="18" charset="0"/>
                <a:cs typeface="Arial" charset="0"/>
              </a:rPr>
              <a:t>NIST-ANSI</a:t>
            </a:r>
          </a:p>
          <a:p>
            <a:pPr algn="ctr" defTabSz="914240"/>
            <a:r>
              <a:rPr lang="en-US" sz="1451" dirty="0">
                <a:solidFill>
                  <a:srgbClr val="000000"/>
                </a:solidFill>
                <a:latin typeface="Times" pitchFamily="18" charset="0"/>
                <a:cs typeface="Arial" charset="0"/>
              </a:rPr>
              <a:t>Standard Adopted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0B37E1E-8B5A-49AC-9558-64645CA6A8FF}"/>
              </a:ext>
            </a:extLst>
          </p:cNvPr>
          <p:cNvCxnSpPr/>
          <p:nvPr/>
        </p:nvCxnSpPr>
        <p:spPr bwMode="auto">
          <a:xfrm>
            <a:off x="355682" y="4375658"/>
            <a:ext cx="2775456" cy="31103"/>
          </a:xfrm>
          <a:prstGeom prst="straightConnector1">
            <a:avLst/>
          </a:prstGeom>
          <a:solidFill>
            <a:srgbClr val="00B8FF"/>
          </a:solidFill>
          <a:ln w="28575" cap="flat" cmpd="sng" algn="ctr">
            <a:solidFill>
              <a:srgbClr val="C00000"/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9FCA704A-141F-44B2-898F-6F53041F4811}"/>
              </a:ext>
            </a:extLst>
          </p:cNvPr>
          <p:cNvSpPr txBox="1"/>
          <p:nvPr/>
        </p:nvSpPr>
        <p:spPr>
          <a:xfrm>
            <a:off x="481289" y="4531176"/>
            <a:ext cx="1809752" cy="586311"/>
          </a:xfrm>
          <a:prstGeom prst="rect">
            <a:avLst/>
          </a:prstGeom>
          <a:noFill/>
        </p:spPr>
        <p:txBody>
          <a:bodyPr wrap="square" lIns="82929" tIns="41464" rIns="82929" bIns="41464" rtlCol="0">
            <a:spAutoFit/>
          </a:bodyPr>
          <a:lstStyle/>
          <a:p>
            <a:r>
              <a:rPr lang="en-US" sz="1633" b="1" dirty="0">
                <a:solidFill>
                  <a:srgbClr val="C00000"/>
                </a:solidFill>
              </a:rPr>
              <a:t>ABAC still in pre/early phase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4BF2C2D-03A5-40C3-B99A-04BF7475032C}"/>
              </a:ext>
            </a:extLst>
          </p:cNvPr>
          <p:cNvSpPr txBox="1"/>
          <p:nvPr/>
        </p:nvSpPr>
        <p:spPr>
          <a:xfrm>
            <a:off x="125177" y="3816290"/>
            <a:ext cx="880520" cy="335025"/>
          </a:xfrm>
          <a:prstGeom prst="rect">
            <a:avLst/>
          </a:prstGeom>
          <a:noFill/>
        </p:spPr>
        <p:txBody>
          <a:bodyPr wrap="square" lIns="82929" tIns="41464" rIns="82929" bIns="41464" rtlCol="0">
            <a:spAutoFit/>
          </a:bodyPr>
          <a:lstStyle/>
          <a:p>
            <a:pPr algn="ctr"/>
            <a:r>
              <a:rPr lang="en-US" sz="1633" b="1" dirty="0">
                <a:solidFill>
                  <a:srgbClr val="C00000"/>
                </a:solidFill>
              </a:rPr>
              <a:t>1990?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E64F0F4-DBD9-479C-916E-F9C457853E08}"/>
              </a:ext>
            </a:extLst>
          </p:cNvPr>
          <p:cNvSpPr txBox="1"/>
          <p:nvPr/>
        </p:nvSpPr>
        <p:spPr>
          <a:xfrm>
            <a:off x="2523641" y="3819746"/>
            <a:ext cx="712224" cy="335025"/>
          </a:xfrm>
          <a:prstGeom prst="rect">
            <a:avLst/>
          </a:prstGeom>
          <a:noFill/>
        </p:spPr>
        <p:txBody>
          <a:bodyPr wrap="square" lIns="82929" tIns="41464" rIns="82929" bIns="41464" rtlCol="0">
            <a:spAutoFit/>
          </a:bodyPr>
          <a:lstStyle/>
          <a:p>
            <a:pPr algn="ctr"/>
            <a:r>
              <a:rPr lang="en-US" sz="1633" b="1" dirty="0">
                <a:solidFill>
                  <a:srgbClr val="C00000"/>
                </a:solidFill>
              </a:rPr>
              <a:t>2018</a:t>
            </a:r>
          </a:p>
        </p:txBody>
      </p:sp>
    </p:spTree>
    <p:extLst>
      <p:ext uri="{BB962C8B-B14F-4D97-AF65-F5344CB8AC3E}">
        <p14:creationId xmlns:p14="http://schemas.microsoft.com/office/powerpoint/2010/main" val="1938888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8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Risk of “Bad” Models for ABAC Adoption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27" name="Rectangle 3">
            <a:extLst>
              <a:ext uri="{FF2B5EF4-FFF2-40B4-BE49-F238E27FC236}">
                <a16:creationId xmlns:a16="http://schemas.microsoft.com/office/drawing/2014/main" id="{6D8B588A-F9FC-49F3-B214-C3A0C9BAE2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0653" y="1869424"/>
            <a:ext cx="4073645" cy="237837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114279" lvl="1" algn="ctr" defTabSz="914226" eaLnBrk="0">
              <a:buSzPct val="75000"/>
            </a:pP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model is missing</a:t>
            </a:r>
          </a:p>
          <a:p>
            <a:pPr marL="495206" lvl="1" indent="-380927" defTabSz="914226" eaLnBrk="0">
              <a:buSzPct val="75000"/>
              <a:buFont typeface="Wingdings" pitchFamily="2" charset="2"/>
              <a:buChar char="Ø"/>
            </a:pPr>
            <a:endParaRPr lang="en-US" sz="2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95206" lvl="1" indent="-380927" defTabSz="914226" eaLnBrk="0">
              <a:buSzPct val="75000"/>
              <a:buFont typeface="Wingdings" pitchFamily="2" charset="2"/>
              <a:buChar char="Ø"/>
            </a:pP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Incomplete model:</a:t>
            </a:r>
          </a:p>
          <a:p>
            <a:pPr marL="1028679" lvl="2" indent="-457200" defTabSz="914226" eaLnBrk="0">
              <a:buSzPct val="75000"/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ABAC = XACML</a:t>
            </a:r>
          </a:p>
          <a:p>
            <a:pPr marL="1028679" lvl="2" indent="-457200" defTabSz="914226" eaLnBrk="0">
              <a:buSzPct val="75000"/>
              <a:buFont typeface="Wingdings" panose="05000000000000000000" pitchFamily="2" charset="2"/>
              <a:buChar char="v"/>
            </a:pPr>
            <a:endParaRPr lang="en-US" sz="2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95206" lvl="1" indent="-380927" defTabSz="914226" eaLnBrk="0">
              <a:buSzPct val="75000"/>
              <a:buFont typeface="Wingdings" pitchFamily="2" charset="2"/>
              <a:buChar char="Ø"/>
            </a:pP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Enforcement model:</a:t>
            </a:r>
          </a:p>
          <a:p>
            <a:pPr marL="1028679" lvl="2" indent="-457200" defTabSz="914226" eaLnBrk="0">
              <a:buSzPct val="75000"/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ABAC = ABE</a:t>
            </a:r>
          </a:p>
          <a:p>
            <a:pPr marL="952406" lvl="2" indent="-380927" defTabSz="914226" eaLnBrk="0">
              <a:buSzPct val="75000"/>
              <a:buFont typeface="Wingdings" pitchFamily="2" charset="2"/>
              <a:buChar char="Ø"/>
            </a:pPr>
            <a:endParaRPr lang="en-US" sz="2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95206" lvl="1" indent="-380927" defTabSz="914226" eaLnBrk="0">
              <a:buSzPct val="75000"/>
              <a:buFont typeface="Symbol" pitchFamily="18" charset="2"/>
              <a:buChar char=""/>
            </a:pPr>
            <a:endParaRPr lang="en-US" sz="2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95206" lvl="1" indent="-380927" defTabSz="914226" eaLnBrk="0">
              <a:buSzPct val="75000"/>
              <a:buFont typeface="Symbol" pitchFamily="18" charset="2"/>
              <a:buChar char=""/>
            </a:pPr>
            <a:endParaRPr lang="en-US" sz="49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5AED019-7BD5-4D8D-AD23-08AACD648944}"/>
              </a:ext>
            </a:extLst>
          </p:cNvPr>
          <p:cNvSpPr txBox="1"/>
          <p:nvPr/>
        </p:nvSpPr>
        <p:spPr>
          <a:xfrm>
            <a:off x="6816904" y="2852020"/>
            <a:ext cx="880520" cy="914735"/>
          </a:xfrm>
          <a:prstGeom prst="rect">
            <a:avLst/>
          </a:prstGeom>
          <a:noFill/>
        </p:spPr>
        <p:txBody>
          <a:bodyPr wrap="square" lIns="82929" tIns="41464" rIns="82929" bIns="41464" rtlCol="0">
            <a:spAutoFit/>
          </a:bodyPr>
          <a:lstStyle/>
          <a:p>
            <a:pPr algn="ctr"/>
            <a:r>
              <a:rPr lang="en-US" sz="5400" b="1" dirty="0">
                <a:solidFill>
                  <a:srgbClr val="C00000"/>
                </a:solidFill>
              </a:rPr>
              <a:t>X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DA936EC-7FE4-4A39-871D-193F61B378C1}"/>
              </a:ext>
            </a:extLst>
          </p:cNvPr>
          <p:cNvSpPr txBox="1"/>
          <p:nvPr/>
        </p:nvSpPr>
        <p:spPr>
          <a:xfrm>
            <a:off x="6811357" y="4126641"/>
            <a:ext cx="880520" cy="914735"/>
          </a:xfrm>
          <a:prstGeom prst="rect">
            <a:avLst/>
          </a:prstGeom>
          <a:noFill/>
        </p:spPr>
        <p:txBody>
          <a:bodyPr wrap="square" lIns="82929" tIns="41464" rIns="82929" bIns="41464" rtlCol="0">
            <a:spAutoFit/>
          </a:bodyPr>
          <a:lstStyle/>
          <a:p>
            <a:pPr algn="ctr"/>
            <a:r>
              <a:rPr lang="en-US" sz="5400" b="1" dirty="0">
                <a:solidFill>
                  <a:srgbClr val="C00000"/>
                </a:solidFill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712661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6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Cyber Challenge: Evaluation of Models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5263" y="1163525"/>
            <a:ext cx="28475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</a:rPr>
              <a:t>Elephant Problem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432" y="1931127"/>
            <a:ext cx="3989236" cy="224394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830185" y="1163525"/>
            <a:ext cx="39475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</a:rPr>
              <a:t>Cyber-Elephant Problem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4664013" y="1931127"/>
            <a:ext cx="4279855" cy="3265962"/>
            <a:chOff x="1458912" y="1128077"/>
            <a:chExt cx="7307915" cy="5576677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58912" y="1129600"/>
              <a:ext cx="3177095" cy="2318287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68200" y="1128077"/>
              <a:ext cx="3093080" cy="2319810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58912" y="3845368"/>
              <a:ext cx="3177095" cy="2859386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79376" y="3985577"/>
              <a:ext cx="3087451" cy="2451799"/>
            </a:xfrm>
            <a:prstGeom prst="rect">
              <a:avLst/>
            </a:prstGeom>
          </p:spPr>
        </p:pic>
      </p:grpSp>
      <p:sp>
        <p:nvSpPr>
          <p:cNvPr id="15" name="TextBox 14"/>
          <p:cNvSpPr txBox="1"/>
          <p:nvPr/>
        </p:nvSpPr>
        <p:spPr>
          <a:xfrm>
            <a:off x="249936" y="4670020"/>
            <a:ext cx="38771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Arial" charset="0"/>
                <a:ea typeface="ＭＳ Ｐゴシック" pitchFamily="34" charset="-128"/>
              </a:rPr>
              <a:t>Natural vs </a:t>
            </a:r>
          </a:p>
          <a:p>
            <a:pPr algn="ctr"/>
            <a:r>
              <a:rPr lang="en-US" sz="2800" b="1" dirty="0">
                <a:solidFill>
                  <a:srgbClr val="FF0000"/>
                </a:solidFill>
                <a:latin typeface="Arial" charset="0"/>
                <a:ea typeface="ＭＳ Ｐゴシック" pitchFamily="34" charset="-128"/>
              </a:rPr>
              <a:t>Cyber Science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596773"/>
      </p:ext>
    </p:extLst>
  </p:cSld>
  <p:clrMapOvr>
    <a:masterClrMapping/>
  </p:clrMapOvr>
</p:sld>
</file>

<file path=ppt/theme/theme1.xml><?xml version="1.0" encoding="utf-8"?>
<a:theme xmlns:a="http://schemas.openxmlformats.org/drawingml/2006/main" name="ICS-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cs-template-final" id="{1EF59169-DF8D-9342-81E5-99D43CA67610}" vid="{F25DF2F7-3555-7B4C-881D-C8E18D21037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ICS-Template</Template>
  <TotalTime>298</TotalTime>
  <Words>166</Words>
  <Application>Microsoft Office PowerPoint</Application>
  <PresentationFormat>Letter Paper (8.5x11 in)</PresentationFormat>
  <Paragraphs>68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ＭＳ Ｐゴシック</vt:lpstr>
      <vt:lpstr>Arial</vt:lpstr>
      <vt:lpstr>Calibri</vt:lpstr>
      <vt:lpstr>Calibri Light</vt:lpstr>
      <vt:lpstr>Symbol</vt:lpstr>
      <vt:lpstr>Times</vt:lpstr>
      <vt:lpstr>Wingdings</vt:lpstr>
      <vt:lpstr>ICS-Theme</vt:lpstr>
      <vt:lpstr>On the Value of Access Control Models</vt:lpstr>
      <vt:lpstr>Attributes? Roles? Relationships? or no model at all?  Model base vs Learnt Policies:  Finding balance between expressible and usable policies</vt:lpstr>
      <vt:lpstr>Value of a “Good” Model</vt:lpstr>
      <vt:lpstr>ABAC Status</vt:lpstr>
      <vt:lpstr>Risk of “Bad” Models for ABAC Adoption</vt:lpstr>
      <vt:lpstr>Cyber Challenge: Evaluation of Models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Institute for Cyber Security (ICS) &amp; Center for Security and Privacy Enhanced  Cloud Computing (C-SPECC)</dc:title>
  <dc:creator>James Benson</dc:creator>
  <cp:lastModifiedBy>Ravi Sandhu</cp:lastModifiedBy>
  <cp:revision>57</cp:revision>
  <cp:lastPrinted>2017-10-26T22:50:15Z</cp:lastPrinted>
  <dcterms:created xsi:type="dcterms:W3CDTF">2017-09-29T21:23:01Z</dcterms:created>
  <dcterms:modified xsi:type="dcterms:W3CDTF">2018-06-14T21:25:06Z</dcterms:modified>
</cp:coreProperties>
</file>