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6"/>
  </p:notesMasterIdLst>
  <p:handoutMasterIdLst>
    <p:handoutMasterId r:id="rId17"/>
  </p:handoutMasterIdLst>
  <p:sldIdLst>
    <p:sldId id="392" r:id="rId6"/>
    <p:sldId id="395" r:id="rId7"/>
    <p:sldId id="399" r:id="rId8"/>
    <p:sldId id="400" r:id="rId9"/>
    <p:sldId id="401" r:id="rId10"/>
    <p:sldId id="402" r:id="rId11"/>
    <p:sldId id="403" r:id="rId12"/>
    <p:sldId id="394" r:id="rId13"/>
    <p:sldId id="396" r:id="rId14"/>
    <p:sldId id="397" r:id="rId15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A50021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76" y="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204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6/22/2016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6/22/2016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457200" y="12430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400" dirty="0">
                <a:solidFill>
                  <a:srgbClr val="131F49"/>
                </a:solidFill>
              </a:rPr>
              <a:t>Understanding Which New Threats Operators Can Expect To Face Within The Next Two To Five Years To Improve The On-Going Management Of Security </a:t>
            </a:r>
            <a:r>
              <a:rPr lang="en-US" sz="2400" dirty="0" smtClean="0">
                <a:solidFill>
                  <a:srgbClr val="131F49"/>
                </a:solidFill>
              </a:rPr>
              <a:t>Systems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Prof</a:t>
            </a:r>
            <a:r>
              <a:rPr lang="en-US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Executive Director </a:t>
            </a:r>
            <a:r>
              <a:rPr lang="en-US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Cyber Security For Process </a:t>
            </a:r>
            <a:r>
              <a:rPr lang="en-US" sz="1600" dirty="0" smtClean="0">
                <a:solidFill>
                  <a:schemeClr val="tx2"/>
                </a:solidFill>
              </a:rPr>
              <a:t>Control: </a:t>
            </a:r>
            <a:r>
              <a:rPr lang="en-US" sz="1600" dirty="0">
                <a:solidFill>
                  <a:schemeClr val="tx2"/>
                </a:solidFill>
              </a:rPr>
              <a:t>Remote Oil &amp; Gas </a:t>
            </a:r>
            <a:r>
              <a:rPr lang="en-US" sz="1600" dirty="0" smtClean="0">
                <a:solidFill>
                  <a:schemeClr val="tx2"/>
                </a:solidFill>
              </a:rPr>
              <a:t>Assets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CSPC16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Houston, Texas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June 23, 2016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AF0F64F-45F6-4E47-85B8-91BD766AC24C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10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5604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Principles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03213" y="1174750"/>
            <a:ext cx="9599612" cy="5711825"/>
          </a:xfrm>
          <a:prstGeom prst="rect">
            <a:avLst/>
          </a:prstGeom>
        </p:spPr>
        <p:txBody>
          <a:bodyPr/>
          <a:lstStyle/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lphaUcPeriod"/>
              <a:defRPr/>
            </a:pPr>
            <a:r>
              <a:rPr lang="en-US" sz="28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Prepare for tomorrow’s attacks, not just yesterday’s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>
                <a:solidFill>
                  <a:srgbClr val="000000"/>
                </a:solidFill>
                <a:ea typeface="ＭＳ Ｐゴシック" charset="-128"/>
              </a:rPr>
              <a:t>Good defenders strive to stay ahead of the curve, bad defenders forever lag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lphaUcPeriod"/>
              <a:defRPr/>
            </a:pPr>
            <a:r>
              <a:rPr lang="en-US" sz="28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Take care of tomorrow’s attacks before next year’s attacks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>
                <a:solidFill>
                  <a:srgbClr val="000000"/>
                </a:solidFill>
                <a:ea typeface="ＭＳ Ｐゴシック" charset="-128"/>
              </a:rPr>
              <a:t>Researchers will and should pursue defense against attacks that will manifest far in the future BUT these solutions will deploy only as attacks catch up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lphaUcPeriod"/>
              <a:defRPr/>
            </a:pPr>
            <a:r>
              <a:rPr lang="en-US" sz="28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Use future-proof barriers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>
                <a:solidFill>
                  <a:srgbClr val="000000"/>
                </a:solidFill>
                <a:ea typeface="ＭＳ Ｐゴシック" charset="-128"/>
              </a:rPr>
              <a:t>Defenders need a roadmap and need to make adjustments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lphaUcPeriod"/>
              <a:defRPr/>
            </a:pPr>
            <a:r>
              <a:rPr lang="en-US" sz="28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It’s all about trade-offs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>
                <a:solidFill>
                  <a:srgbClr val="000000"/>
                </a:solidFill>
                <a:ea typeface="ＭＳ Ｐゴシック" charset="-128"/>
              </a:rPr>
              <a:t>Security, Convenience, Cost</a:t>
            </a:r>
          </a:p>
        </p:txBody>
      </p:sp>
    </p:spTree>
    <p:extLst>
      <p:ext uri="{BB962C8B-B14F-4D97-AF65-F5344CB8AC3E}">
        <p14:creationId xmlns:p14="http://schemas.microsoft.com/office/powerpoint/2010/main" val="107155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anose="05000000000000000000" pitchFamily="2" charset="2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Computer 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security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 + Communications security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+mn-lt"/>
              </a:rPr>
              <a:t>Larger than cyber security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2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</a:t>
            </a: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Security Evolution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65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3813048"/>
          </a:xfrm>
          <a:ln>
            <a:noFill/>
          </a:ln>
        </p:spPr>
        <p:txBody>
          <a:bodyPr/>
          <a:lstStyle/>
          <a:p>
            <a:pPr>
              <a:buSzPct val="90000"/>
              <a:buFont typeface="Wingdings" panose="05000000000000000000" pitchFamily="2" charset="2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Computer 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security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 + Communications security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+mn-lt"/>
              </a:rPr>
              <a:t>Larger than cyber security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76262" lvl="1" indent="0">
              <a:buSzPct val="90000"/>
              <a:buNone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3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</a:t>
            </a: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Security Evolution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38344" y="675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572625" y="6492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322576" y="4809744"/>
            <a:ext cx="5486400" cy="1280160"/>
          </a:xfrm>
          <a:prstGeom prst="rect">
            <a:avLst/>
          </a:prstGeom>
          <a:noFill/>
          <a:ln w="38100" cap="flat" cmpd="sng" algn="ctr">
            <a:solidFill>
              <a:srgbClr val="A5002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3600" dirty="0">
                <a:solidFill>
                  <a:srgbClr val="CC3300"/>
                </a:solidFill>
              </a:rPr>
              <a:t>Things that can go boom is a game changer</a:t>
            </a:r>
          </a:p>
        </p:txBody>
      </p:sp>
    </p:spTree>
    <p:extLst>
      <p:ext uri="{BB962C8B-B14F-4D97-AF65-F5344CB8AC3E}">
        <p14:creationId xmlns:p14="http://schemas.microsoft.com/office/powerpoint/2010/main" val="284842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anose="05000000000000000000" pitchFamily="2" charset="2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Segregate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Authenticate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Authorize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Monitor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Contain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Adapt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4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4" y="0"/>
            <a:ext cx="5883021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</a:t>
            </a: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Security Foundations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071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anose="05000000000000000000" pitchFamily="2" charset="2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Segregate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Authenticate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Authorize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Monitor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Contain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Adapt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5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4" y="0"/>
            <a:ext cx="5883021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</a:t>
            </a: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Security Foundations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05840" y="4581144"/>
            <a:ext cx="8065008" cy="1280160"/>
          </a:xfrm>
          <a:prstGeom prst="rect">
            <a:avLst/>
          </a:prstGeom>
          <a:noFill/>
          <a:ln w="38100" cap="flat" cmpd="sng" algn="ctr">
            <a:solidFill>
              <a:srgbClr val="A5002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hangingPunct="0">
              <a:buClr>
                <a:srgbClr val="000000"/>
              </a:buClr>
              <a:buSzPct val="45000"/>
            </a:pPr>
            <a:r>
              <a:rPr lang="en-US" sz="2000" dirty="0" smtClean="0">
                <a:solidFill>
                  <a:srgbClr val="CC3300"/>
                </a:solidFill>
              </a:rPr>
              <a:t>● </a:t>
            </a:r>
            <a:r>
              <a:rPr lang="en-US" sz="3600" dirty="0" smtClean="0">
                <a:solidFill>
                  <a:srgbClr val="CC3300"/>
                </a:solidFill>
              </a:rPr>
              <a:t>Data Access versus System Access</a:t>
            </a:r>
          </a:p>
          <a:p>
            <a:pPr hangingPunct="0">
              <a:buClr>
                <a:srgbClr val="000000"/>
              </a:buClr>
              <a:buSzPct val="45000"/>
            </a:pPr>
            <a:r>
              <a:rPr lang="en-US" sz="2000" dirty="0">
                <a:solidFill>
                  <a:srgbClr val="CC3300"/>
                </a:solidFill>
              </a:rPr>
              <a:t>● </a:t>
            </a:r>
            <a:r>
              <a:rPr lang="en-US" sz="3600" dirty="0" smtClean="0">
                <a:solidFill>
                  <a:srgbClr val="CC3300"/>
                </a:solidFill>
              </a:rPr>
              <a:t>Human Users versus Machine Users</a:t>
            </a:r>
            <a:endParaRPr lang="en-US" sz="3600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6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4" y="0"/>
            <a:ext cx="5883021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Threat Matrix Examples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2763457" y="2103120"/>
            <a:ext cx="6097079" cy="3163824"/>
          </a:xfrm>
          <a:prstGeom prst="rect">
            <a:avLst/>
          </a:prstGeom>
          <a:noFill/>
          <a:ln w="38100" cap="flat" cmpd="sng" algn="ctr">
            <a:solidFill>
              <a:srgbClr val="A5002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" name="Straight Connector 3"/>
          <p:cNvCxnSpPr>
            <a:stCxn id="2" idx="1"/>
            <a:endCxn id="2" idx="3"/>
          </p:cNvCxnSpPr>
          <p:nvPr/>
        </p:nvCxnSpPr>
        <p:spPr bwMode="auto">
          <a:xfrm>
            <a:off x="2763457" y="3685032"/>
            <a:ext cx="6097079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2" idx="0"/>
            <a:endCxn id="2" idx="2"/>
          </p:cNvCxnSpPr>
          <p:nvPr/>
        </p:nvCxnSpPr>
        <p:spPr bwMode="auto">
          <a:xfrm>
            <a:off x="5811997" y="2103120"/>
            <a:ext cx="0" cy="3163824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914400" y="2633472"/>
            <a:ext cx="1470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High Skill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911352" y="4166616"/>
            <a:ext cx="1401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Low Skill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3172" y="1350264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Opportunistic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291912" y="1356360"/>
            <a:ext cx="1383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Targeted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965242" y="4172712"/>
            <a:ext cx="2719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Default passwords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191130" y="4169664"/>
            <a:ext cx="2241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Spear phishing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169310" y="2606040"/>
            <a:ext cx="23230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Zero-day attack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6566615" y="2602992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Stuxnet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7059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7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4" y="0"/>
            <a:ext cx="5883021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Threat Matrix Defenses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2763457" y="2103120"/>
            <a:ext cx="6097079" cy="3163824"/>
          </a:xfrm>
          <a:prstGeom prst="rect">
            <a:avLst/>
          </a:prstGeom>
          <a:noFill/>
          <a:ln w="38100" cap="flat" cmpd="sng" algn="ctr">
            <a:solidFill>
              <a:srgbClr val="A5002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" name="Straight Connector 3"/>
          <p:cNvCxnSpPr>
            <a:stCxn id="2" idx="1"/>
            <a:endCxn id="2" idx="3"/>
          </p:cNvCxnSpPr>
          <p:nvPr/>
        </p:nvCxnSpPr>
        <p:spPr bwMode="auto">
          <a:xfrm>
            <a:off x="2763457" y="3685032"/>
            <a:ext cx="6097079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2" idx="0"/>
            <a:endCxn id="2" idx="2"/>
          </p:cNvCxnSpPr>
          <p:nvPr/>
        </p:nvCxnSpPr>
        <p:spPr bwMode="auto">
          <a:xfrm>
            <a:off x="5811997" y="2103120"/>
            <a:ext cx="0" cy="3163824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914400" y="2633472"/>
            <a:ext cx="1470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High Skill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911352" y="4166616"/>
            <a:ext cx="1401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Low Skill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3172" y="1350264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Opportunistic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291912" y="1356360"/>
            <a:ext cx="1383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Targeted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273020" y="4172712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Basic hygiene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5875342" y="4169664"/>
            <a:ext cx="2872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Security awareness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271907" y="2459736"/>
            <a:ext cx="21178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Be better than</a:t>
            </a:r>
          </a:p>
          <a:p>
            <a:pPr algn="ctr"/>
            <a:r>
              <a:rPr lang="en-US" sz="2400" dirty="0"/>
              <a:t>y</a:t>
            </a:r>
            <a:r>
              <a:rPr lang="en-US" sz="2400" dirty="0" smtClean="0"/>
              <a:t>our neighbor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6916871" y="2602992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??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890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51560"/>
            <a:ext cx="9069387" cy="3840480"/>
          </a:xfrm>
        </p:spPr>
        <p:txBody>
          <a:bodyPr/>
          <a:lstStyle/>
          <a:p>
            <a:pPr marL="107950" indent="0" algn="ctr">
              <a:buSzPct val="100000"/>
              <a:buNone/>
            </a:pPr>
            <a:r>
              <a:rPr lang="en-US" altLang="en-US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ALLOW GOOD GUYS IN</a:t>
            </a:r>
          </a:p>
          <a:p>
            <a:pPr marL="107950" indent="0" algn="ctr">
              <a:buSzPct val="100000"/>
              <a:buNone/>
            </a:pPr>
            <a:r>
              <a:rPr lang="en-US" altLang="en-US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KEEP BAD GUYS OUT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IP Spoofing predicted in Bell Labs report ≈ 1985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Unencrypted Telnet with passwords in clear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1st Generation firewalls deployed ≈ 1992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IP Spoofing attacks proliferate in the wild ≈ 1993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VPNs emerge ≈ late 1990’s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Vulnerability shifts to accessing end-point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Network Admission Control ≈ 2000’s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Persists as a Distributed Denial of Service (DDoS) mechanism ≈ 2010’s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50" indent="0">
              <a:buSzPct val="100000"/>
              <a:buNone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18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50CF001-D729-4812-84F1-FC0386616B58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8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IP Spoofing Story</a:t>
            </a:r>
          </a:p>
        </p:txBody>
      </p:sp>
    </p:spTree>
    <p:extLst>
      <p:ext uri="{BB962C8B-B14F-4D97-AF65-F5344CB8AC3E}">
        <p14:creationId xmlns:p14="http://schemas.microsoft.com/office/powerpoint/2010/main" val="336071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B6C3A56C-B470-4CD1-87E6-1B9586028A78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9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4580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Ravi’s </a:t>
            </a:r>
            <a:r>
              <a:rPr lang="en-US" sz="28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Laws </a:t>
            </a:r>
            <a:r>
              <a:rPr lang="en-US" sz="28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2010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03213" y="1174750"/>
            <a:ext cx="9599612" cy="5711825"/>
          </a:xfrm>
          <a:prstGeom prst="rect">
            <a:avLst/>
          </a:prstGeom>
        </p:spPr>
        <p:txBody>
          <a:bodyPr/>
          <a:lstStyle/>
          <a:p>
            <a:pPr marL="545969" lvl="1" indent="-419976" eaLnBrk="0">
              <a:lnSpc>
                <a:spcPct val="90000"/>
              </a:lnSpc>
              <a:buSzPct val="100000"/>
              <a:buFont typeface="Wingdings" panose="05000000000000000000" pitchFamily="2" charset="2"/>
              <a:buAutoNum type="arabicPeriod"/>
              <a:defRPr/>
            </a:pPr>
            <a:r>
              <a:rPr lang="en-US" sz="31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Attackers exist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 smtClean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 You </a:t>
            </a:r>
            <a:r>
              <a:rPr lang="en-US" sz="26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will be attacked</a:t>
            </a:r>
          </a:p>
          <a:p>
            <a:pPr marL="545969" lvl="1" indent="-419976" eaLnBrk="0">
              <a:lnSpc>
                <a:spcPct val="90000"/>
              </a:lnSpc>
              <a:buSzPct val="100000"/>
              <a:buFont typeface="Wingdings" panose="05000000000000000000" pitchFamily="2" charset="2"/>
              <a:buAutoNum type="arabicPeriod"/>
              <a:defRPr/>
            </a:pPr>
            <a:r>
              <a:rPr lang="en-US" sz="3100" kern="0" dirty="0">
                <a:solidFill>
                  <a:srgbClr val="000000"/>
                </a:solidFill>
                <a:ea typeface="ＭＳ Ｐゴシック" charset="-128"/>
              </a:rPr>
              <a:t>Attackers have sharply escalating incentive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 smtClean="0">
                <a:solidFill>
                  <a:srgbClr val="000000"/>
                </a:solidFill>
                <a:ea typeface="ＭＳ Ｐゴシック" charset="-128"/>
              </a:rPr>
              <a:t> Money</a:t>
            </a:r>
            <a:r>
              <a:rPr lang="en-US" sz="2600" kern="0" dirty="0">
                <a:solidFill>
                  <a:srgbClr val="000000"/>
                </a:solidFill>
                <a:ea typeface="ＭＳ Ｐゴシック" charset="-128"/>
              </a:rPr>
              <a:t>, terrorism, warfare, espionage, sabotage, …</a:t>
            </a:r>
          </a:p>
          <a:p>
            <a:pPr marL="545969" lvl="1" indent="-419976" eaLnBrk="0">
              <a:lnSpc>
                <a:spcPct val="90000"/>
              </a:lnSpc>
              <a:buSzPct val="100000"/>
              <a:buFont typeface="Wingdings" panose="05000000000000000000" pitchFamily="2" charset="2"/>
              <a:buAutoNum type="arabicPeriod"/>
              <a:defRPr/>
            </a:pPr>
            <a:r>
              <a:rPr lang="en-US" sz="3100" kern="0" dirty="0">
                <a:solidFill>
                  <a:srgbClr val="000000"/>
                </a:solidFill>
                <a:ea typeface="ＭＳ Ｐゴシック" charset="-128"/>
              </a:rPr>
              <a:t>Attackers are lazy (follow path of least resistance)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 smtClean="0">
                <a:solidFill>
                  <a:srgbClr val="000000"/>
                </a:solidFill>
                <a:ea typeface="ＭＳ Ｐゴシック" charset="-128"/>
              </a:rPr>
              <a:t> Attacks </a:t>
            </a:r>
            <a:r>
              <a:rPr lang="en-US" sz="2600" kern="0" dirty="0">
                <a:solidFill>
                  <a:srgbClr val="000000"/>
                </a:solidFill>
                <a:ea typeface="ＭＳ Ｐゴシック" charset="-128"/>
              </a:rPr>
              <a:t>will escalate BUT no faster than necessary</a:t>
            </a:r>
          </a:p>
          <a:p>
            <a:pPr marL="545969" lvl="1" indent="-419976" eaLnBrk="0">
              <a:lnSpc>
                <a:spcPct val="90000"/>
              </a:lnSpc>
              <a:buSzPct val="100000"/>
              <a:buFont typeface="Wingdings" panose="05000000000000000000" pitchFamily="2" charset="2"/>
              <a:buAutoNum type="arabicPeriod"/>
              <a:defRPr/>
            </a:pPr>
            <a:r>
              <a:rPr lang="en-US" sz="3100" kern="0" dirty="0">
                <a:solidFill>
                  <a:srgbClr val="000000"/>
                </a:solidFill>
                <a:ea typeface="ＭＳ Ｐゴシック" charset="-128"/>
              </a:rPr>
              <a:t>Attackers are innovative (and stealthy)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 smtClean="0">
                <a:solidFill>
                  <a:srgbClr val="000000"/>
                </a:solidFill>
                <a:ea typeface="ＭＳ Ｐゴシック" charset="-128"/>
              </a:rPr>
              <a:t> Eventually </a:t>
            </a:r>
            <a:r>
              <a:rPr lang="en-US" sz="2600" kern="0" dirty="0">
                <a:solidFill>
                  <a:srgbClr val="000000"/>
                </a:solidFill>
                <a:ea typeface="ＭＳ Ｐゴシック" charset="-128"/>
              </a:rPr>
              <a:t>all feasible attacks will manifest</a:t>
            </a:r>
          </a:p>
          <a:p>
            <a:pPr marL="545969" lvl="1" indent="-419976" eaLnBrk="0">
              <a:lnSpc>
                <a:spcPct val="90000"/>
              </a:lnSpc>
              <a:buSzPct val="100000"/>
              <a:buFont typeface="Wingdings" panose="05000000000000000000" pitchFamily="2" charset="2"/>
              <a:buAutoNum type="arabicPeriod"/>
              <a:defRPr/>
            </a:pPr>
            <a:r>
              <a:rPr lang="en-US" sz="3100" kern="0" dirty="0">
                <a:solidFill>
                  <a:srgbClr val="000000"/>
                </a:solidFill>
                <a:ea typeface="ＭＳ Ｐゴシック" charset="-128"/>
              </a:rPr>
              <a:t>Attackers are copycats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 smtClean="0">
                <a:solidFill>
                  <a:srgbClr val="000000"/>
                </a:solidFill>
                <a:ea typeface="ＭＳ Ｐゴシック" charset="-128"/>
              </a:rPr>
              <a:t> Known </a:t>
            </a:r>
            <a:r>
              <a:rPr lang="en-US" sz="2600" kern="0" dirty="0">
                <a:solidFill>
                  <a:srgbClr val="000000"/>
                </a:solidFill>
                <a:ea typeface="ＭＳ Ｐゴシック" charset="-128"/>
              </a:rPr>
              <a:t>attacks will proliferate widely</a:t>
            </a:r>
          </a:p>
          <a:p>
            <a:pPr marL="545969" lvl="1" indent="-419976" eaLnBrk="0">
              <a:lnSpc>
                <a:spcPct val="90000"/>
              </a:lnSpc>
              <a:buSzPct val="100000"/>
              <a:buFont typeface="Wingdings" panose="05000000000000000000" pitchFamily="2" charset="2"/>
              <a:buAutoNum type="arabicPeriod"/>
              <a:defRPr/>
            </a:pPr>
            <a:r>
              <a:rPr lang="en-US" sz="3100" kern="0" dirty="0">
                <a:solidFill>
                  <a:srgbClr val="000000"/>
                </a:solidFill>
                <a:ea typeface="ＭＳ Ｐゴシック" charset="-128"/>
              </a:rPr>
              <a:t>Attackers have asymmetrical advantage</a:t>
            </a:r>
          </a:p>
          <a:p>
            <a:pPr marL="1295400" lvl="2" eaLnBrk="0">
              <a:lnSpc>
                <a:spcPct val="90000"/>
              </a:lnSpc>
              <a:spcAft>
                <a:spcPts val="850"/>
              </a:spcAft>
              <a:buSzPct val="75000"/>
              <a:buFont typeface="Wingdings" panose="05000000000000000000" pitchFamily="2" charset="2"/>
              <a:buChar char=""/>
              <a:defRPr/>
            </a:pPr>
            <a:r>
              <a:rPr lang="en-US" sz="2600" kern="0" dirty="0" smtClean="0">
                <a:solidFill>
                  <a:srgbClr val="000000"/>
                </a:solidFill>
                <a:ea typeface="ＭＳ Ｐゴシック" charset="-128"/>
              </a:rPr>
              <a:t> Need </a:t>
            </a:r>
            <a:r>
              <a:rPr lang="en-US" sz="2600" kern="0" dirty="0">
                <a:solidFill>
                  <a:srgbClr val="000000"/>
                </a:solidFill>
                <a:ea typeface="ＭＳ Ｐゴシック" charset="-128"/>
              </a:rPr>
              <a:t>one point of failure</a:t>
            </a:r>
          </a:p>
        </p:txBody>
      </p:sp>
    </p:spTree>
    <p:extLst>
      <p:ext uri="{BB962C8B-B14F-4D97-AF65-F5344CB8AC3E}">
        <p14:creationId xmlns:p14="http://schemas.microsoft.com/office/powerpoint/2010/main" val="314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8208</TotalTime>
  <Words>521</Words>
  <Application>Microsoft Office PowerPoint</Application>
  <PresentationFormat>Custom</PresentationFormat>
  <Paragraphs>165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1060</cp:revision>
  <cp:lastPrinted>2012-11-13T22:38:33Z</cp:lastPrinted>
  <dcterms:created xsi:type="dcterms:W3CDTF">2010-02-19T20:53:39Z</dcterms:created>
  <dcterms:modified xsi:type="dcterms:W3CDTF">2016-06-22T20:22:40Z</dcterms:modified>
</cp:coreProperties>
</file>