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29.xml" ContentType="application/vnd.openxmlformats-officedocument.presentationml.slide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Default Extension="jpeg" ContentType="image/jpeg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Masters/slideMaster5.xml" ContentType="application/vnd.openxmlformats-officedocument.presentationml.slideMaster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theme/theme7.xml" ContentType="application/vnd.openxmlformats-officedocument.them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72" r:id="rId1"/>
    <p:sldMasterId id="2147483684" r:id="rId2"/>
    <p:sldMasterId id="2147483696" r:id="rId3"/>
    <p:sldMasterId id="2147483660" r:id="rId4"/>
    <p:sldMasterId id="2147484044" r:id="rId5"/>
  </p:sldMasterIdLst>
  <p:notesMasterIdLst>
    <p:notesMasterId r:id="rId38"/>
  </p:notesMasterIdLst>
  <p:handoutMasterIdLst>
    <p:handoutMasterId r:id="rId39"/>
  </p:handoutMasterIdLst>
  <p:sldIdLst>
    <p:sldId id="392" r:id="rId6"/>
    <p:sldId id="403" r:id="rId7"/>
    <p:sldId id="383" r:id="rId8"/>
    <p:sldId id="390" r:id="rId9"/>
    <p:sldId id="394" r:id="rId10"/>
    <p:sldId id="404" r:id="rId11"/>
    <p:sldId id="395" r:id="rId12"/>
    <p:sldId id="375" r:id="rId13"/>
    <p:sldId id="378" r:id="rId14"/>
    <p:sldId id="380" r:id="rId15"/>
    <p:sldId id="379" r:id="rId16"/>
    <p:sldId id="339" r:id="rId17"/>
    <p:sldId id="381" r:id="rId18"/>
    <p:sldId id="382" r:id="rId19"/>
    <p:sldId id="384" r:id="rId20"/>
    <p:sldId id="343" r:id="rId21"/>
    <p:sldId id="333" r:id="rId22"/>
    <p:sldId id="396" r:id="rId23"/>
    <p:sldId id="386" r:id="rId24"/>
    <p:sldId id="341" r:id="rId25"/>
    <p:sldId id="393" r:id="rId26"/>
    <p:sldId id="397" r:id="rId27"/>
    <p:sldId id="398" r:id="rId28"/>
    <p:sldId id="399" r:id="rId29"/>
    <p:sldId id="400" r:id="rId30"/>
    <p:sldId id="401" r:id="rId31"/>
    <p:sldId id="402" r:id="rId32"/>
    <p:sldId id="353" r:id="rId33"/>
    <p:sldId id="364" r:id="rId34"/>
    <p:sldId id="354" r:id="rId35"/>
    <p:sldId id="331" r:id="rId36"/>
    <p:sldId id="405" r:id="rId37"/>
  </p:sldIdLst>
  <p:sldSz cx="10080625" cy="7559675"/>
  <p:notesSz cx="7315200" cy="9601200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318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6477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8636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0795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A50021"/>
    <a:srgbClr val="CC3300"/>
    <a:srgbClr val="131F4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810" y="15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notesViewPr>
    <p:cSldViewPr snapToGrid="0" snapToObjects="1">
      <p:cViewPr varScale="1">
        <p:scale>
          <a:sx n="60" d="100"/>
          <a:sy n="60" d="100"/>
        </p:scale>
        <p:origin x="-2672" y="-104"/>
      </p:cViewPr>
      <p:guideLst>
        <p:guide orient="horz" pos="2749"/>
        <p:guide pos="2033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4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1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686" tIns="43343" rIns="86686" bIns="43343" numCol="1" anchor="t" anchorCtr="0" compatLnSpc="1">
            <a:prstTxWarp prst="textNoShape">
              <a:avLst/>
            </a:prstTxWarp>
          </a:bodyPr>
          <a:lstStyle>
            <a:lvl1pPr defTabSz="457711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4143375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686" tIns="43343" rIns="86686" bIns="43343" numCol="1" anchor="t" anchorCtr="0" compatLnSpc="1">
            <a:prstTxWarp prst="textNoShape">
              <a:avLst/>
            </a:prstTxWarp>
          </a:bodyPr>
          <a:lstStyle>
            <a:lvl1pPr algn="r" defTabSz="457711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9EFA1752-2B6F-40E1-9F93-0C9DB23DB42C}" type="datetime1">
              <a:rPr lang="en-US"/>
              <a:pPr>
                <a:defRPr/>
              </a:pPr>
              <a:t>8/16/2012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1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686" tIns="43343" rIns="86686" bIns="43343" numCol="1" anchor="b" anchorCtr="0" compatLnSpc="1">
            <a:prstTxWarp prst="textNoShape">
              <a:avLst/>
            </a:prstTxWarp>
          </a:bodyPr>
          <a:lstStyle>
            <a:lvl1pPr defTabSz="457711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4143375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686" tIns="43343" rIns="86686" bIns="43343" numCol="1" anchor="b" anchorCtr="0" compatLnSpc="1">
            <a:prstTxWarp prst="textNoShape">
              <a:avLst/>
            </a:prstTxWarp>
          </a:bodyPr>
          <a:lstStyle>
            <a:lvl1pPr algn="r" defTabSz="457711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5DDCD5CE-D939-433D-9705-3D24953AD6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875607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28663"/>
            <a:ext cx="4799013" cy="35988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31839" y="4559300"/>
            <a:ext cx="5851525" cy="4319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1"/>
            <a:ext cx="3173414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457711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4921" algn="l"/>
                <a:tab pos="1373134" algn="l"/>
                <a:tab pos="2058055" algn="l"/>
                <a:tab pos="2746270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140200" y="1"/>
            <a:ext cx="3173414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457711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4921" algn="l"/>
                <a:tab pos="1373134" algn="l"/>
                <a:tab pos="2058055" algn="l"/>
                <a:tab pos="2746270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9120189"/>
            <a:ext cx="3173414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457711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4921" algn="l"/>
                <a:tab pos="1373134" algn="l"/>
                <a:tab pos="2058055" algn="l"/>
                <a:tab pos="2746270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140200" y="9120189"/>
            <a:ext cx="3173414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457711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4921" algn="l"/>
                <a:tab pos="1373134" algn="l"/>
                <a:tab pos="2058055" algn="l"/>
                <a:tab pos="2746270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EE6703E5-A21F-4313-BA9E-B2DFCA6C23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008976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ＭＳ Ｐゴシック" charset="-128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57125">
              <a:tabLst>
                <a:tab pos="680927" algn="l"/>
                <a:tab pos="1369789" algn="l"/>
                <a:tab pos="2055477" algn="l"/>
                <a:tab pos="2742751" algn="l"/>
              </a:tabLst>
            </a:pPr>
            <a:fld id="{0C137A8E-DCD0-4026-8679-7DAC59B2E3EE}" type="slidenum">
              <a:rPr lang="en-GB" smtClean="0"/>
              <a:pPr defTabSz="457125">
                <a:tabLst>
                  <a:tab pos="680927" algn="l"/>
                  <a:tab pos="1369789" algn="l"/>
                  <a:tab pos="2055477" algn="l"/>
                  <a:tab pos="2742751" algn="l"/>
                </a:tabLst>
              </a:pPr>
              <a:t>1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8663"/>
            <a:ext cx="4800600" cy="36004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59301"/>
            <a:ext cx="5853112" cy="4321175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57125">
              <a:tabLst>
                <a:tab pos="680927" algn="l"/>
                <a:tab pos="1369789" algn="l"/>
                <a:tab pos="2055477" algn="l"/>
                <a:tab pos="2742751" algn="l"/>
              </a:tabLst>
            </a:pPr>
            <a:fld id="{0C137A8E-DCD0-4026-8679-7DAC59B2E3EE}" type="slidenum">
              <a:rPr lang="en-GB" smtClean="0"/>
              <a:pPr defTabSz="457125">
                <a:tabLst>
                  <a:tab pos="680927" algn="l"/>
                  <a:tab pos="1369789" algn="l"/>
                  <a:tab pos="2055477" algn="l"/>
                  <a:tab pos="2742751" algn="l"/>
                </a:tabLst>
              </a:pPr>
              <a:t>2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8663"/>
            <a:ext cx="4800600" cy="36004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59301"/>
            <a:ext cx="5853112" cy="4321175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A8533-5538-4759-B24B-7285295CFABD}" type="datetime1">
              <a:rPr lang="en-US"/>
              <a:pPr>
                <a:defRPr/>
              </a:pPr>
              <a:t>8/16/2012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29D39-929B-47D6-9F07-C55381DFF5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FD001-DF5A-49ED-8BC5-7BBFC3FB44F9}" type="datetime1">
              <a:rPr lang="en-US"/>
              <a:pPr>
                <a:defRPr/>
              </a:pPr>
              <a:t>8/16/2012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C882D-BA0E-4156-A3F2-6CCA4F2A59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F0AE7-28DD-4852-BA3E-E7905EE3F562}" type="datetime1">
              <a:rPr lang="en-US"/>
              <a:pPr>
                <a:defRPr/>
              </a:pPr>
              <a:t>8/16/2012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7BA52-FCD2-45E7-A9BF-0C63A4B2FF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042CA-B8CD-41D9-8949-D03C1566A0E3}" type="datetime1">
              <a:rPr lang="en-US"/>
              <a:pPr>
                <a:defRPr/>
              </a:pPr>
              <a:t>8/16/2012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80607-37F1-48F1-8925-DA1C269E8E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0B157-99C1-4433-B83A-B82C44B5479D}" type="datetime1">
              <a:rPr lang="en-US"/>
              <a:pPr>
                <a:defRPr/>
              </a:pPr>
              <a:t>8/16/2012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C474C-46B2-4446-BA07-B1E887D7E7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D56CB-245D-4A10-8A5C-92A415482CCA}" type="datetime1">
              <a:rPr lang="en-US"/>
              <a:pPr>
                <a:defRPr/>
              </a:pPr>
              <a:t>8/16/2012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62919-9C21-4FD6-9997-562236006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DF5EE-C6D4-4B1E-92E0-D20E05AE8C1C}" type="datetime1">
              <a:rPr lang="en-US"/>
              <a:pPr>
                <a:defRPr/>
              </a:pPr>
              <a:t>8/16/2012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5F226-6A3A-4E06-99F4-9A0F29AB9F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AABD7-C966-40EA-9470-64EDB373436E}" type="datetime1">
              <a:rPr lang="en-US"/>
              <a:pPr>
                <a:defRPr/>
              </a:pPr>
              <a:t>8/16/2012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E3DD5-0851-4F4F-8B79-CE1028EA4C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71528-2F75-40B3-83AB-5E0C7F5FFE00}" type="datetime1">
              <a:rPr lang="en-US"/>
              <a:pPr>
                <a:defRPr/>
              </a:pPr>
              <a:t>8/16/2012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7CE04-270F-489C-8609-BD36C52103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8B1DD-2EEB-4C92-A939-6E15ED568C0A}" type="datetime1">
              <a:rPr lang="en-US"/>
              <a:pPr>
                <a:defRPr/>
              </a:pPr>
              <a:t>8/16/2012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53FF5-46BB-4294-AE5B-96801AF98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42173-893D-43B8-953F-46F57DCD2CB1}" type="datetime1">
              <a:rPr lang="en-US"/>
              <a:pPr>
                <a:defRPr/>
              </a:pPr>
              <a:t>8/16/2012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5EA9B-512A-4AF6-A1FD-0DBF8A248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2D772-0122-45E8-9279-27AD1ACB66F5}" type="datetime1">
              <a:rPr lang="en-US"/>
              <a:pPr>
                <a:defRPr/>
              </a:pPr>
              <a:t>8/16/2012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6AEA6-42C7-4650-B746-966DF6EC9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E7923-3BD9-4E2C-AE2B-C103004F0883}" type="datetime1">
              <a:rPr lang="en-US"/>
              <a:pPr>
                <a:defRPr/>
              </a:pPr>
              <a:t>8/16/2012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B6617-A612-4062-BE23-203378EC98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BDA36-4BE0-4353-AAC4-0131C4D69FDB}" type="datetime1">
              <a:rPr lang="en-US"/>
              <a:pPr>
                <a:defRPr/>
              </a:pPr>
              <a:t>8/16/2012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FA396-2E9F-423F-9BC1-B3A4D9506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CED28-C685-4939-A5D5-27F99889AF6E}" type="datetime1">
              <a:rPr lang="en-US"/>
              <a:pPr>
                <a:defRPr/>
              </a:pPr>
              <a:t>8/16/2012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A231E-3063-4692-B6D4-1D3D91F98C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EE209-7275-4909-97D1-F8A0D95EA75C}" type="datetime1">
              <a:rPr lang="en-US"/>
              <a:pPr>
                <a:defRPr/>
              </a:pPr>
              <a:t>8/16/2012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1E322-F0BB-4838-9F63-EA2CAAE09B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EA9BE-16EF-489E-BF20-57B585EC6CC9}" type="datetime1">
              <a:rPr lang="en-US"/>
              <a:pPr>
                <a:defRPr/>
              </a:pPr>
              <a:t>8/16/2012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539CF-4739-4542-A10F-6B52583B5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990B6-74C3-4125-8F0F-2C933149C71B}" type="datetime1">
              <a:rPr lang="en-US"/>
              <a:pPr>
                <a:defRPr/>
              </a:pPr>
              <a:t>8/16/2012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E3A25-ABD4-406C-921E-0CAE11307A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68C61-A4FA-4602-8348-0356D25F60A7}" type="datetime1">
              <a:rPr lang="en-US"/>
              <a:pPr>
                <a:defRPr/>
              </a:pPr>
              <a:t>8/16/2012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5FCEB-737C-4861-AE0F-6165CC74C6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00D1B-60A9-4757-876A-FFBF061455A1}" type="datetime1">
              <a:rPr lang="en-US"/>
              <a:pPr>
                <a:defRPr/>
              </a:pPr>
              <a:t>8/16/2012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A9942-232C-4926-BADB-CDF670E44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CA543-36D1-482B-A6B0-8C3E0820FA1B}" type="datetime1">
              <a:rPr lang="en-US"/>
              <a:pPr>
                <a:defRPr/>
              </a:pPr>
              <a:t>8/16/2012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76DA8-8693-4B28-B910-D6DD04FCC1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4DB5A-AD82-43C4-97F9-539A7A86B068}" type="datetime1">
              <a:rPr lang="en-US"/>
              <a:pPr>
                <a:defRPr/>
              </a:pPr>
              <a:t>8/16/2012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7F81A-DF60-4D16-865A-3A33A6246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EAB87-838F-438F-A3CF-FC5CD66EB65C}" type="datetime1">
              <a:rPr lang="en-US"/>
              <a:pPr>
                <a:defRPr/>
              </a:pPr>
              <a:t>8/16/2012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9FE96-4C50-4285-9E4E-F42E734AF1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34E17-700E-40E7-83AE-664FDDCCB4AC}" type="datetime1">
              <a:rPr lang="en-US"/>
              <a:pPr>
                <a:defRPr/>
              </a:pPr>
              <a:t>8/16/2012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0C0D1-6E3E-472C-AEE1-64D973207D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B8E3B-C21E-43E0-B284-FCB59AA662D1}" type="datetime1">
              <a:rPr lang="en-US"/>
              <a:pPr>
                <a:defRPr/>
              </a:pPr>
              <a:t>8/16/2012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1AA86-94FB-44EB-82C9-7716D904A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CE7DA-F81F-4ED0-827C-311EF0D810C4}" type="datetime1">
              <a:rPr lang="en-US"/>
              <a:pPr>
                <a:defRPr/>
              </a:pPr>
              <a:t>8/16/2012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D3A46-114A-4AC1-9A9D-A12BBCC19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D3DC3-E015-46ED-85A6-ABF7C5FE13F1}" type="datetime1">
              <a:rPr lang="en-US"/>
              <a:pPr>
                <a:defRPr/>
              </a:pPr>
              <a:t>8/16/2012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B850B-2489-4CB1-A1EC-995AFD52B9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09B26-E0FC-40AE-902A-28747004F551}" type="datetime1">
              <a:rPr lang="en-US"/>
              <a:pPr>
                <a:defRPr/>
              </a:pPr>
              <a:t>8/16/2012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3E78E-8BD0-4625-9C22-F59FBA683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D9BA3-C815-46C5-8537-EB5659753393}" type="datetime1">
              <a:rPr lang="en-US"/>
              <a:pPr>
                <a:defRPr/>
              </a:pPr>
              <a:t>8/16/2012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B2595-7489-4763-8ADA-B5EE6F5E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5FAA4-AE56-406D-A66B-666E6023E096}" type="datetime1">
              <a:rPr lang="en-US"/>
              <a:pPr>
                <a:defRPr/>
              </a:pPr>
              <a:t>8/16/2012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B87D8-701F-416A-8323-77B07D210D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81480-BFB3-4DDE-90CB-E57E0443E987}" type="datetime1">
              <a:rPr lang="en-US"/>
              <a:pPr>
                <a:defRPr/>
              </a:pPr>
              <a:t>8/16/2012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75CBD-E781-4854-A4A8-CCC5BD2D21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D003F-A569-490B-8E1A-16CC19E2F27E}" type="datetime1">
              <a:rPr lang="en-US"/>
              <a:pPr>
                <a:defRPr/>
              </a:pPr>
              <a:t>8/16/2012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D51AA-89A7-4D93-93B2-B313D917B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9D87FF-43A9-4947-B646-01BBB80BF1A4}" type="datetime1">
              <a:rPr lang="en-US"/>
              <a:pPr>
                <a:defRPr/>
              </a:pPr>
              <a:t>8/16/2012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1526D9-F268-4FBB-8041-B6F369E1AB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FC324-FA63-48F7-87F3-755973C2A6EE}" type="datetime1">
              <a:rPr lang="en-US"/>
              <a:pPr>
                <a:defRPr/>
              </a:pPr>
              <a:t>8/16/2012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40098-0EFE-4E55-9AF4-9BECC105AF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EEF30-4D1C-473C-A9C2-E2E15F758D89}" type="datetime1">
              <a:rPr lang="en-US"/>
              <a:pPr>
                <a:defRPr/>
              </a:pPr>
              <a:t>8/16/2012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3CF39-4DA2-41D0-91FF-0E5EE6338E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03CE4-0665-4827-A05B-586F539067A6}" type="datetime1">
              <a:rPr lang="en-US"/>
              <a:pPr>
                <a:defRPr/>
              </a:pPr>
              <a:t>8/16/2012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5DA87-D9B2-4A0B-ACAD-A7263E5003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34C9D-9DC9-447E-B9D7-AD3799284B23}" type="datetime1">
              <a:rPr lang="en-US"/>
              <a:pPr>
                <a:defRPr/>
              </a:pPr>
              <a:t>8/16/2012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FC467-D2A4-4587-BFD3-35FED9BBF3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9E979-A7A0-4DFD-8016-FAA76B28996F}" type="datetime1">
              <a:rPr lang="en-US"/>
              <a:pPr>
                <a:defRPr/>
              </a:pPr>
              <a:t>8/16/2012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656D5-3B46-4F42-8E53-4A737C0415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72033-AE60-4856-97CF-28E50271BBE1}" type="datetime1">
              <a:rPr lang="en-US"/>
              <a:pPr>
                <a:defRPr/>
              </a:pPr>
              <a:t>8/16/2012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B727F-B332-4C9F-93EC-2F16F7EAC2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527300" y="687388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pic>
        <p:nvPicPr>
          <p:cNvPr id="4" name="Picture 9" descr="UTSAGifBlu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263" y="0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0AC0B-A916-4877-ADE0-E50404926DAE}" type="datetime1">
              <a:rPr lang="en-US"/>
              <a:pPr>
                <a:defRPr/>
              </a:pPr>
              <a:t>8/16/2012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D5EB0-CF48-4948-8478-82307DB621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1FEAC-EFBC-4F59-9ED1-883C63297C14}" type="datetime1">
              <a:rPr lang="en-US"/>
              <a:pPr>
                <a:defRPr/>
              </a:pPr>
              <a:t>8/16/2012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4BB1D-2AFD-4006-B095-647BD40C73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BC112-D9B6-4B9C-86C3-4D8E2649AA72}" type="datetime1">
              <a:rPr lang="en-US"/>
              <a:pPr>
                <a:defRPr/>
              </a:pPr>
              <a:t>8/16/2012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5EB1F-37DE-4C51-9E66-337583CBBE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95961-C4CA-42E6-96F8-89428B0DC235}" type="datetime1">
              <a:rPr lang="en-US"/>
              <a:pPr>
                <a:defRPr/>
              </a:pPr>
              <a:t>8/16/2012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8F701-7412-4176-B81B-535EC073A9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D9104-C032-4CBE-8F37-8867382B493F}" type="datetime1">
              <a:rPr lang="en-US"/>
              <a:pPr>
                <a:defRPr/>
              </a:pPr>
              <a:t>8/16/2012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7894E-BB77-4D63-A5EA-B83339D01D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2EC7E-925E-4441-B13E-B43806856169}" type="datetime1">
              <a:rPr lang="en-US"/>
              <a:pPr>
                <a:defRPr/>
              </a:pPr>
              <a:t>8/16/2012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20E3F-7349-4CB6-9CDC-27BB8E8AD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jpeg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58642E3D-FE0C-4A26-BB08-3B273E1EEAC9}" type="datetime1">
              <a:rPr lang="en-US"/>
              <a:pPr>
                <a:defRPr/>
              </a:pPr>
              <a:t>8/16/2012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3A962563-6407-4E9B-88F1-1AD04C99F4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2" r:id="rId1"/>
    <p:sldLayoutId id="2147484343" r:id="rId2"/>
    <p:sldLayoutId id="2147484344" r:id="rId3"/>
    <p:sldLayoutId id="2147484345" r:id="rId4"/>
    <p:sldLayoutId id="2147484346" r:id="rId5"/>
    <p:sldLayoutId id="2147484347" r:id="rId6"/>
    <p:sldLayoutId id="2147484348" r:id="rId7"/>
    <p:sldLayoutId id="2147484349" r:id="rId8"/>
    <p:sldLayoutId id="2147484350" r:id="rId9"/>
    <p:sldLayoutId id="2147484351" r:id="rId10"/>
    <p:sldLayoutId id="214748435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474FC442-BB0D-4A0D-884B-021EE3E35A59}" type="datetime1">
              <a:rPr lang="en-US"/>
              <a:pPr>
                <a:defRPr/>
              </a:pPr>
              <a:t>8/16/2012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E32EDE55-3144-4269-9BDB-65928EBB1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53" r:id="rId1"/>
    <p:sldLayoutId id="2147484354" r:id="rId2"/>
    <p:sldLayoutId id="2147484355" r:id="rId3"/>
    <p:sldLayoutId id="2147484356" r:id="rId4"/>
    <p:sldLayoutId id="2147484357" r:id="rId5"/>
    <p:sldLayoutId id="2147484358" r:id="rId6"/>
    <p:sldLayoutId id="2147484359" r:id="rId7"/>
    <p:sldLayoutId id="2147484360" r:id="rId8"/>
    <p:sldLayoutId id="2147484361" r:id="rId9"/>
    <p:sldLayoutId id="2147484362" r:id="rId10"/>
    <p:sldLayoutId id="214748436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D53CCD91-9A9B-449B-AA0D-FBBFCB6024C2}" type="datetime1">
              <a:rPr lang="en-US"/>
              <a:pPr>
                <a:defRPr/>
              </a:pPr>
              <a:t>8/16/2012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BB840911-77F9-430E-9286-9CE0CF8B5D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64" r:id="rId1"/>
    <p:sldLayoutId id="2147484365" r:id="rId2"/>
    <p:sldLayoutId id="2147484366" r:id="rId3"/>
    <p:sldLayoutId id="2147484367" r:id="rId4"/>
    <p:sldLayoutId id="2147484368" r:id="rId5"/>
    <p:sldLayoutId id="2147484369" r:id="rId6"/>
    <p:sldLayoutId id="2147484370" r:id="rId7"/>
    <p:sldLayoutId id="2147484371" r:id="rId8"/>
    <p:sldLayoutId id="2147484372" r:id="rId9"/>
    <p:sldLayoutId id="2147484373" r:id="rId10"/>
    <p:sldLayoutId id="214748437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2690813" y="57150"/>
            <a:ext cx="4721225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204913"/>
            <a:ext cx="9072563" cy="531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6980238"/>
            <a:ext cx="2351088" cy="401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E6E2357-4B04-4F99-AF83-0C6F0A23AA75}" type="datetime1">
              <a:rPr lang="en-US"/>
              <a:pPr>
                <a:defRPr/>
              </a:pPr>
              <a:t>8/16/2012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14700" y="7007225"/>
            <a:ext cx="3321050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pic>
        <p:nvPicPr>
          <p:cNvPr id="4102" name="Picture 9" descr="UTSAGifBlue.gif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9" descr="2010-02-17 ICS Master Logo.jp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88925" y="233363"/>
            <a:ext cx="17907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2527300" y="828675"/>
            <a:ext cx="5257800" cy="1588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0" name="Line 9"/>
          <p:cNvSpPr>
            <a:spLocks noChangeShapeType="1"/>
          </p:cNvSpPr>
          <p:nvPr userDrawn="1"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3B8BEDD-5D90-4C8F-A080-7865D9DB29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75" r:id="rId1"/>
    <p:sldLayoutId id="2147484376" r:id="rId2"/>
    <p:sldLayoutId id="2147484377" r:id="rId3"/>
    <p:sldLayoutId id="2147484378" r:id="rId4"/>
    <p:sldLayoutId id="2147484379" r:id="rId5"/>
    <p:sldLayoutId id="2147484380" r:id="rId6"/>
    <p:sldLayoutId id="2147484381" r:id="rId7"/>
    <p:sldLayoutId id="2147484382" r:id="rId8"/>
    <p:sldLayoutId id="2147484383" r:id="rId9"/>
    <p:sldLayoutId id="2147484384" r:id="rId10"/>
    <p:sldLayoutId id="214748438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v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343400" y="0"/>
            <a:ext cx="5197475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914400"/>
            <a:ext cx="9069387" cy="584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idx="2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defRPr>
            </a:lvl1pPr>
          </a:lstStyle>
          <a:p>
            <a:pPr>
              <a:defRPr/>
            </a:pPr>
            <a:fld id="{779B0FFF-52D7-4B48-8273-CB03D59A2296}" type="datetime1">
              <a:rPr lang="en-US"/>
              <a:pPr>
                <a:defRPr/>
              </a:pPr>
              <a:t>8/16/2012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idx="3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idx="4"/>
          </p:nvPr>
        </p:nvSpPr>
        <p:spPr bwMode="auto">
          <a:xfrm>
            <a:off x="7226300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7084A2E2-4245-4880-AA04-A3886BD21E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6" r:id="rId1"/>
  </p:sldLayoutIdLst>
  <p:hf hdr="0" ftr="0" dt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5pPr>
      <a:lvl6pPr marL="15367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6pPr>
      <a:lvl7pPr marL="19939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7pPr>
      <a:lvl8pPr marL="24511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8pPr>
      <a:lvl9pPr marL="29083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9pPr>
    </p:titleStyle>
    <p:bodyStyle>
      <a:lvl1pPr marL="431800" indent="-32385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buChar char=""/>
        <a:defRPr sz="28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marL="863600" indent="-287338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75000"/>
        <a:buFont typeface="Symbol" pitchFamily="18" charset="2"/>
        <a:buChar char=""/>
        <a:defRPr sz="2400">
          <a:solidFill>
            <a:srgbClr val="000000"/>
          </a:solidFill>
          <a:latin typeface="Arial" charset="0"/>
          <a:ea typeface="ＭＳ Ｐゴシック" charset="-128"/>
        </a:defRPr>
      </a:lvl2pPr>
      <a:lvl3pPr marL="1295400" indent="-215900" algn="l" defTabSz="457200" rtl="0" eaLnBrk="0" fontAlgn="base" hangingPunct="0">
        <a:spcBef>
          <a:spcPct val="0"/>
        </a:spcBef>
        <a:spcAft>
          <a:spcPts val="850"/>
        </a:spcAft>
        <a:buClr>
          <a:srgbClr val="000000"/>
        </a:buClr>
        <a:buSzPct val="45000"/>
        <a:buFont typeface="Wingdings" pitchFamily="2" charset="2"/>
        <a:buChar char=""/>
        <a:defRPr sz="2400">
          <a:solidFill>
            <a:srgbClr val="000000"/>
          </a:solidFill>
          <a:latin typeface="Arial" charset="0"/>
          <a:ea typeface="ＭＳ Ｐゴシック" charset="-128"/>
        </a:defRPr>
      </a:lvl3pPr>
      <a:lvl4pPr marL="1727200" indent="-215900" algn="l" defTabSz="457200" rtl="0" eaLnBrk="0" fontAlgn="base" hangingPunct="0"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pitchFamily="18" charset="2"/>
        <a:buChar char=""/>
        <a:defRPr sz="2000">
          <a:solidFill>
            <a:srgbClr val="000000"/>
          </a:solidFill>
          <a:latin typeface="Arial" charset="0"/>
          <a:ea typeface="ＭＳ Ｐゴシック" charset="-128"/>
        </a:defRPr>
      </a:lvl4pPr>
      <a:lvl5pPr marL="2159000" indent="-215900" algn="l" defTabSz="457200" rtl="0" eaLnBrk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Arial" charset="0"/>
          <a:ea typeface="ＭＳ Ｐゴシック" charset="-128"/>
        </a:defRPr>
      </a:lvl5pPr>
      <a:lvl6pPr marL="26162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6pPr>
      <a:lvl7pPr marL="30734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7pPr>
      <a:lvl8pPr marL="35306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8pPr>
      <a:lvl9pPr marL="39878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4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4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5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5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45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45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10.bin"/><Relationship Id="rId4" Type="http://schemas.openxmlformats.org/officeDocument/2006/relationships/oleObject" Target="../embeddings/oleObject9.bin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112838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dirty="0" smtClean="0"/>
              <a:t>The Authorization Leap from Rights to Attributes: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dirty="0" smtClean="0"/>
              <a:t>Maturation or Chaos?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dirty="0" smtClean="0"/>
              <a:t> 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 smtClean="0">
                <a:solidFill>
                  <a:schemeClr val="tx2"/>
                </a:solidFill>
              </a:rPr>
              <a:t>Prof</a:t>
            </a:r>
            <a:r>
              <a:rPr lang="en-US" sz="2400" dirty="0">
                <a:solidFill>
                  <a:schemeClr val="tx2"/>
                </a:solidFill>
              </a:rPr>
              <a:t>. Ravi Sandhu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Executive Director </a:t>
            </a:r>
            <a:r>
              <a:rPr lang="en-US" sz="2400" dirty="0" smtClean="0">
                <a:solidFill>
                  <a:schemeClr val="tx2"/>
                </a:solidFill>
              </a:rPr>
              <a:t>and Endowed Chair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4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dirty="0" err="1" smtClean="0">
                <a:solidFill>
                  <a:schemeClr val="tx2"/>
                </a:solidFill>
              </a:rPr>
              <a:t>SecurIT</a:t>
            </a:r>
            <a:r>
              <a:rPr lang="en-US" sz="2000" dirty="0" smtClean="0">
                <a:solidFill>
                  <a:schemeClr val="tx2"/>
                </a:solidFill>
              </a:rPr>
              <a:t> 2012</a:t>
            </a:r>
            <a:endParaRPr lang="en-US" sz="20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dirty="0" smtClean="0">
                <a:solidFill>
                  <a:schemeClr val="tx2"/>
                </a:solidFill>
              </a:rPr>
              <a:t>August</a:t>
            </a:r>
            <a:r>
              <a:rPr lang="en-US" sz="2000" dirty="0" smtClean="0">
                <a:solidFill>
                  <a:schemeClr val="tx2"/>
                </a:solidFill>
              </a:rPr>
              <a:t> 17, </a:t>
            </a:r>
            <a:r>
              <a:rPr lang="en-US" sz="2000" dirty="0" smtClean="0">
                <a:solidFill>
                  <a:schemeClr val="tx2"/>
                </a:solidFill>
              </a:rPr>
              <a:t>2012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 smtClean="0">
                <a:solidFill>
                  <a:schemeClr val="tx2"/>
                </a:solidFill>
              </a:rPr>
              <a:t>ravi.sandhu@utsa.edu</a:t>
            </a:r>
            <a:endParaRPr lang="en-US" sz="16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>
                <a:solidFill>
                  <a:schemeClr val="tx2"/>
                </a:solidFill>
              </a:rPr>
              <a:t>www.profsandhu.com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>
                <a:solidFill>
                  <a:schemeClr val="tx2"/>
                </a:solidFill>
              </a:rPr>
              <a:t>www.ics.utsa.edu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 </a:t>
            </a:r>
            <a:endParaRPr lang="en-GB" sz="2400" dirty="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800" b="1" dirty="0">
                <a:solidFill>
                  <a:srgbClr val="131F49"/>
                </a:solidFill>
              </a:rPr>
              <a:t>Institute for Cyber Security</a:t>
            </a:r>
            <a:endParaRPr lang="en-US" sz="2400" b="1" dirty="0">
              <a:solidFill>
                <a:srgbClr val="131F4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946468"/>
            <a:ext cx="9069387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Analog Hole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Inference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Covert Channels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Side Channels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Phishing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Safety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Usability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Privacy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Attack Asymmetry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Compatibility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Federation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….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10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200" b="1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Access Control Limitations</a:t>
            </a:r>
            <a:endParaRPr lang="en-US" sz="32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847080" y="1543050"/>
            <a:ext cx="2496820" cy="830997"/>
          </a:xfrm>
          <a:prstGeom prst="rect">
            <a:avLst/>
          </a:prstGeom>
          <a:noFill/>
          <a:ln w="317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Can manage Cannot eliminate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0" y="914400"/>
            <a:ext cx="10080625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dirty="0" smtClean="0">
                <a:ea typeface="ＭＳ Ｐゴシック" pitchFamily="34" charset="-128"/>
              </a:rPr>
              <a:t> Discretionary Access Control (DAC), 1970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ea typeface="ＭＳ Ｐゴシック" pitchFamily="34" charset="-128"/>
              </a:rPr>
              <a:t> Owner controls access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ea typeface="ＭＳ Ｐゴシック" pitchFamily="34" charset="-128"/>
              </a:rPr>
              <a:t> But only to the original, not to copies 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ea typeface="ＭＳ Ｐゴシック" pitchFamily="34" charset="-128"/>
              </a:rPr>
              <a:t> Grounded in pre-computer policies of researchers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dirty="0" smtClean="0">
                <a:ea typeface="ＭＳ Ｐゴシック" pitchFamily="34" charset="-128"/>
              </a:rPr>
              <a:t> Mandatory Access Control (MAC), 1970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ea typeface="ＭＳ Ｐゴシック" pitchFamily="34" charset="-128"/>
              </a:rPr>
              <a:t> Synonymous to Lattice-Based Access Control (LBAC)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ea typeface="ＭＳ Ｐゴシック" pitchFamily="34" charset="-128"/>
              </a:rPr>
              <a:t> Access based on security labels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ea typeface="ＭＳ Ｐゴシック" pitchFamily="34" charset="-128"/>
              </a:rPr>
              <a:t> Labels propagate to copies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ea typeface="ＭＳ Ｐゴシック" pitchFamily="34" charset="-128"/>
              </a:rPr>
              <a:t> Grounded in pre-computer military and national security policies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dirty="0" smtClean="0">
                <a:ea typeface="ＭＳ Ｐゴシック" pitchFamily="34" charset="-128"/>
              </a:rPr>
              <a:t> Role-Based Access Control (RBAC), 1995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ea typeface="ＭＳ Ｐゴシック" pitchFamily="34" charset="-128"/>
              </a:rPr>
              <a:t> Access based on roles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ea typeface="ＭＳ Ｐゴシック" pitchFamily="34" charset="-128"/>
              </a:rPr>
              <a:t> Can be configured to do DAC or MAC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ea typeface="ＭＳ Ｐゴシック" pitchFamily="34" charset="-128"/>
              </a:rPr>
              <a:t> Grounded in pre-computer enterprise policies</a:t>
            </a:r>
          </a:p>
          <a:p>
            <a:pPr>
              <a:buSzPct val="90000"/>
              <a:buNone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11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World-Leadi</a:t>
            </a:r>
            <a:r>
              <a:rPr lang="en-US" sz="1600" i="1" dirty="0"/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b="1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Access Control Models</a:t>
            </a:r>
            <a:endParaRPr lang="en-US" sz="40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1418523" y="6028002"/>
            <a:ext cx="6978316" cy="400110"/>
          </a:xfrm>
          <a:prstGeom prst="rect">
            <a:avLst/>
          </a:prstGeom>
          <a:noFill/>
          <a:ln w="38100">
            <a:solidFill>
              <a:srgbClr val="CC33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CC3300"/>
                </a:solidFill>
              </a:rPr>
              <a:t>Numerous other models but only 3 </a:t>
            </a:r>
            <a:r>
              <a:rPr lang="en-US" sz="2000" b="1" dirty="0" smtClean="0">
                <a:solidFill>
                  <a:srgbClr val="CC3300"/>
                </a:solidFill>
              </a:rPr>
              <a:t>successes: SO FAR</a:t>
            </a:r>
            <a:endParaRPr lang="en-US" sz="2000" b="1" dirty="0">
              <a:solidFill>
                <a:srgbClr val="CC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12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b="1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The RBAC Story</a:t>
            </a:r>
            <a:endParaRPr lang="en-US" sz="40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7073" y="1070928"/>
            <a:ext cx="6235700" cy="552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6"/>
          <p:cNvSpPr>
            <a:spLocks noChangeShapeType="1"/>
          </p:cNvSpPr>
          <p:nvPr/>
        </p:nvSpPr>
        <p:spPr bwMode="auto">
          <a:xfrm>
            <a:off x="3653473" y="3433128"/>
            <a:ext cx="0" cy="1143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2967673" y="2823528"/>
            <a:ext cx="1495425" cy="590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pPr algn="ctr" defTabSz="1008063" hangingPunct="1">
              <a:buClrTx/>
              <a:buSzTx/>
              <a:buFontTx/>
              <a:buNone/>
            </a:pPr>
            <a:r>
              <a:rPr lang="en-US" sz="1600" dirty="0">
                <a:solidFill>
                  <a:srgbClr val="000000"/>
                </a:solidFill>
                <a:latin typeface="Times" pitchFamily="18" charset="0"/>
                <a:cs typeface="Arial" charset="0"/>
              </a:rPr>
              <a:t>RBAC96</a:t>
            </a:r>
          </a:p>
          <a:p>
            <a:pPr algn="ctr" defTabSz="1008063" hangingPunct="1">
              <a:buClrTx/>
              <a:buSzTx/>
              <a:buFontTx/>
              <a:buNone/>
            </a:pPr>
            <a:r>
              <a:rPr lang="en-US" sz="1600" dirty="0" smtClean="0">
                <a:solidFill>
                  <a:srgbClr val="000000"/>
                </a:solidFill>
                <a:latin typeface="Times" pitchFamily="18" charset="0"/>
                <a:cs typeface="Arial" charset="0"/>
              </a:rPr>
              <a:t>model</a:t>
            </a:r>
            <a:endParaRPr lang="en-US" sz="1600" dirty="0">
              <a:solidFill>
                <a:srgbClr val="000000"/>
              </a:solidFill>
              <a:latin typeface="Times" pitchFamily="18" charset="0"/>
              <a:cs typeface="Arial" charset="0"/>
            </a:endParaRPr>
          </a:p>
        </p:txBody>
      </p:sp>
      <p:sp>
        <p:nvSpPr>
          <p:cNvPr id="11" name="Line 8"/>
          <p:cNvSpPr>
            <a:spLocks noChangeShapeType="1"/>
          </p:cNvSpPr>
          <p:nvPr/>
        </p:nvSpPr>
        <p:spPr bwMode="auto">
          <a:xfrm>
            <a:off x="5406073" y="2061528"/>
            <a:ext cx="0" cy="1143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4720273" y="1029018"/>
            <a:ext cx="1495425" cy="84044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pPr algn="ctr" defTabSz="1008063" hangingPunct="1">
              <a:buClrTx/>
              <a:buSzTx/>
              <a:buFontTx/>
              <a:buNone/>
            </a:pPr>
            <a:r>
              <a:rPr lang="en-US" sz="1600" dirty="0" smtClean="0">
                <a:solidFill>
                  <a:srgbClr val="000000"/>
                </a:solidFill>
                <a:latin typeface="Times" pitchFamily="18" charset="0"/>
                <a:cs typeface="Arial" charset="0"/>
              </a:rPr>
              <a:t>NIST-ANSI</a:t>
            </a:r>
            <a:endParaRPr lang="en-US" sz="1600" dirty="0">
              <a:solidFill>
                <a:srgbClr val="000000"/>
              </a:solidFill>
              <a:latin typeface="Times" pitchFamily="18" charset="0"/>
              <a:cs typeface="Arial" charset="0"/>
            </a:endParaRPr>
          </a:p>
          <a:p>
            <a:pPr algn="ctr" defTabSz="1008063" hangingPunct="1">
              <a:buClrTx/>
              <a:buSzTx/>
              <a:buFontTx/>
              <a:buNone/>
            </a:pPr>
            <a:r>
              <a:rPr lang="en-US" sz="1600" dirty="0" smtClean="0">
                <a:solidFill>
                  <a:srgbClr val="000000"/>
                </a:solidFill>
                <a:latin typeface="Times" pitchFamily="18" charset="0"/>
                <a:cs typeface="Arial" charset="0"/>
              </a:rPr>
              <a:t>Standard Proposed</a:t>
            </a:r>
            <a:endParaRPr lang="en-US" sz="1600" dirty="0">
              <a:solidFill>
                <a:srgbClr val="000000"/>
              </a:solidFill>
              <a:latin typeface="Times" pitchFamily="18" charset="0"/>
              <a:cs typeface="Arial" charset="0"/>
            </a:endParaRPr>
          </a:p>
        </p:txBody>
      </p:sp>
      <p:sp>
        <p:nvSpPr>
          <p:cNvPr id="13" name="Line 10"/>
          <p:cNvSpPr>
            <a:spLocks noChangeShapeType="1"/>
          </p:cNvSpPr>
          <p:nvPr/>
        </p:nvSpPr>
        <p:spPr bwMode="auto">
          <a:xfrm>
            <a:off x="6549073" y="918528"/>
            <a:ext cx="0" cy="5730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6625272" y="716598"/>
            <a:ext cx="1261427" cy="84044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 lIns="100794" tIns="50397" rIns="100794" bIns="50397">
            <a:spAutoFit/>
          </a:bodyPr>
          <a:lstStyle/>
          <a:p>
            <a:pPr algn="ctr" defTabSz="1008063"/>
            <a:r>
              <a:rPr lang="en-US" sz="1600" dirty="0" smtClean="0">
                <a:solidFill>
                  <a:srgbClr val="000000"/>
                </a:solidFill>
                <a:latin typeface="Times" pitchFamily="18" charset="0"/>
                <a:cs typeface="Arial" charset="0"/>
              </a:rPr>
              <a:t>NIST-ANSI</a:t>
            </a:r>
          </a:p>
          <a:p>
            <a:pPr algn="ctr" defTabSz="1008063" hangingPunct="1">
              <a:buClrTx/>
              <a:buSzTx/>
              <a:buFontTx/>
              <a:buNone/>
            </a:pPr>
            <a:r>
              <a:rPr lang="en-US" sz="1600" dirty="0" smtClean="0">
                <a:solidFill>
                  <a:srgbClr val="000000"/>
                </a:solidFill>
                <a:latin typeface="Times" pitchFamily="18" charset="0"/>
                <a:cs typeface="Arial" charset="0"/>
              </a:rPr>
              <a:t>Standard</a:t>
            </a:r>
            <a:endParaRPr lang="en-US" sz="1600" dirty="0">
              <a:solidFill>
                <a:srgbClr val="000000"/>
              </a:solidFill>
              <a:latin typeface="Times" pitchFamily="18" charset="0"/>
              <a:cs typeface="Arial" charset="0"/>
            </a:endParaRPr>
          </a:p>
          <a:p>
            <a:pPr algn="ctr" defTabSz="1008063" hangingPunct="1">
              <a:buClrTx/>
              <a:buSzTx/>
              <a:buFontTx/>
              <a:buNone/>
            </a:pPr>
            <a:r>
              <a:rPr lang="en-US" sz="1600" dirty="0">
                <a:solidFill>
                  <a:srgbClr val="000000"/>
                </a:solidFill>
                <a:latin typeface="Times" pitchFamily="18" charset="0"/>
                <a:cs typeface="Arial" charset="0"/>
              </a:rPr>
              <a:t>Adopted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AE6465F9-F51D-4261-B903-1E61C6D07A11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0485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2800" b="1" dirty="0" smtClean="0">
                <a:solidFill>
                  <a:srgbClr val="131F49"/>
                </a:solidFill>
              </a:rPr>
              <a:t>RBAC96 Model</a:t>
            </a:r>
            <a:endParaRPr lang="en-US" sz="28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</a:t>
            </a:r>
            <a:r>
              <a:rPr lang="en-US" sz="1400" dirty="0" smtClean="0">
                <a:solidFill>
                  <a:srgbClr val="000000"/>
                </a:solidFill>
              </a:rPr>
              <a:t>Ravi  </a:t>
            </a:r>
            <a:r>
              <a:rPr lang="en-US" sz="1400" dirty="0">
                <a:solidFill>
                  <a:srgbClr val="000000"/>
                </a:solidFill>
              </a:rPr>
              <a:t>Sandhu</a:t>
            </a:r>
            <a:endParaRPr lang="en-GB" sz="1400" dirty="0">
              <a:solidFill>
                <a:srgbClr val="000000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2042" y="1515921"/>
            <a:ext cx="8846522" cy="45358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5460339" y="5547749"/>
            <a:ext cx="1761675" cy="471110"/>
          </a:xfrm>
          <a:prstGeom prst="rect">
            <a:avLst/>
          </a:prstGeom>
          <a:noFill/>
        </p:spPr>
        <p:txBody>
          <a:bodyPr wrap="none" lIns="100794" tIns="50397" rIns="100794" bIns="50397" rtlCol="0">
            <a:spAutoFit/>
          </a:bodyPr>
          <a:lstStyle/>
          <a:p>
            <a:r>
              <a:rPr lang="en-US" sz="2400" dirty="0" smtClean="0"/>
              <a:t>Constraints</a:t>
            </a:r>
            <a:endParaRPr lang="en-US" sz="2400" dirty="0"/>
          </a:p>
        </p:txBody>
      </p:sp>
      <p:cxnSp>
        <p:nvCxnSpPr>
          <p:cNvPr id="9" name="Straight Arrow Connector 8"/>
          <p:cNvCxnSpPr/>
          <p:nvPr/>
        </p:nvCxnSpPr>
        <p:spPr>
          <a:xfrm flipH="1" flipV="1">
            <a:off x="3780234" y="4959773"/>
            <a:ext cx="1680104" cy="671971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 flipV="1">
            <a:off x="1764109" y="4875777"/>
            <a:ext cx="3696229" cy="755968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 flipV="1">
            <a:off x="4536281" y="3615831"/>
            <a:ext cx="924057" cy="2015913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 flipV="1">
            <a:off x="2520156" y="3279846"/>
            <a:ext cx="2940182" cy="2351899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 flipV="1">
            <a:off x="4620287" y="2439882"/>
            <a:ext cx="840052" cy="3191863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 idx="4294967295"/>
          </p:nvPr>
        </p:nvSpPr>
        <p:spPr>
          <a:xfrm>
            <a:off x="2525713" y="0"/>
            <a:ext cx="5235575" cy="684213"/>
          </a:xfrm>
        </p:spPr>
        <p:txBody>
          <a:bodyPr/>
          <a:lstStyle/>
          <a:p>
            <a:pPr algn="ctr">
              <a:defRPr/>
            </a:pPr>
            <a:r>
              <a:rPr lang="en-US" sz="2400" b="1" dirty="0" smtClean="0">
                <a:solidFill>
                  <a:srgbClr val="131F49"/>
                </a:solidFill>
              </a:rPr>
              <a:t>Fundamental Theorem of RBAC</a:t>
            </a:r>
          </a:p>
        </p:txBody>
      </p:sp>
      <p:sp>
        <p:nvSpPr>
          <p:cNvPr id="2355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</a:t>
            </a:r>
            <a:r>
              <a:rPr lang="en-US" sz="1400" dirty="0" smtClean="0">
                <a:solidFill>
                  <a:srgbClr val="000000"/>
                </a:solidFill>
              </a:rPr>
              <a:t>Ravi  </a:t>
            </a:r>
            <a:r>
              <a:rPr lang="en-US" sz="1400" dirty="0">
                <a:solidFill>
                  <a:srgbClr val="000000"/>
                </a:solidFill>
              </a:rPr>
              <a:t>Sandhu</a:t>
            </a:r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23557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fld id="{FBAB7ED1-1CF0-4501-AD03-4ED9854218F4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101000"/>
                </a:lnSpc>
                <a:tabLst>
                  <a:tab pos="723900" algn="l"/>
                  <a:tab pos="1447800" algn="l"/>
                  <a:tab pos="2171700" algn="l"/>
                </a:tabLst>
              </a:pPr>
              <a:t>14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23558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26" name="Rectangle 3"/>
          <p:cNvSpPr>
            <a:spLocks noChangeArrowheads="1"/>
          </p:cNvSpPr>
          <p:nvPr/>
        </p:nvSpPr>
        <p:spPr bwMode="auto">
          <a:xfrm>
            <a:off x="1013740" y="1869423"/>
            <a:ext cx="6383337" cy="152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495300" lvl="1" indent="-381000" defTabSz="914400" eaLnBrk="0">
              <a:buSzPct val="75000"/>
              <a:buFont typeface="Wingdings" pitchFamily="2" charset="2"/>
              <a:buChar char="Ø"/>
            </a:pPr>
            <a:r>
              <a:rPr lang="en-US" sz="2800" dirty="0">
                <a:solidFill>
                  <a:srgbClr val="000000"/>
                </a:solidFill>
                <a:latin typeface="Bitstream Charter" pitchFamily="16" charset="0"/>
              </a:rPr>
              <a:t>RBAC can be configured to do MAC</a:t>
            </a:r>
          </a:p>
          <a:p>
            <a:pPr marL="495300" lvl="1" indent="-381000" defTabSz="914400" eaLnBrk="0">
              <a:buSzPct val="75000"/>
              <a:buFont typeface="Wingdings" pitchFamily="2" charset="2"/>
              <a:buChar char="Ø"/>
            </a:pPr>
            <a:r>
              <a:rPr lang="en-US" sz="2800" dirty="0">
                <a:solidFill>
                  <a:srgbClr val="000000"/>
                </a:solidFill>
                <a:latin typeface="Bitstream Charter" pitchFamily="16" charset="0"/>
              </a:rPr>
              <a:t>RBAC can be configured to do DAC</a:t>
            </a:r>
          </a:p>
          <a:p>
            <a:pPr marL="495300" lvl="1" indent="-381000" defTabSz="914400" eaLnBrk="0">
              <a:buSzPct val="75000"/>
              <a:buFont typeface="Wingdings" pitchFamily="2" charset="2"/>
              <a:buChar char="Ø"/>
            </a:pPr>
            <a:r>
              <a:rPr lang="en-US" sz="2800" dirty="0">
                <a:solidFill>
                  <a:srgbClr val="000000"/>
                </a:solidFill>
                <a:latin typeface="Bitstream Charter" pitchFamily="16" charset="0"/>
              </a:rPr>
              <a:t>RBAC is policy neutral</a:t>
            </a:r>
          </a:p>
          <a:p>
            <a:pPr marL="495300" lvl="1" indent="-381000" defTabSz="914400" eaLnBrk="0">
              <a:buSzPct val="75000"/>
              <a:buFont typeface="Symbol" pitchFamily="18" charset="2"/>
              <a:buChar char=""/>
            </a:pPr>
            <a:endParaRPr lang="en-US" sz="2800" dirty="0">
              <a:solidFill>
                <a:srgbClr val="000000"/>
              </a:solidFill>
              <a:latin typeface="Bitstream Charter" pitchFamily="16" charset="0"/>
            </a:endParaRPr>
          </a:p>
          <a:p>
            <a:pPr marL="495300" lvl="1" indent="-381000" defTabSz="914400" eaLnBrk="0">
              <a:buSzPct val="75000"/>
              <a:buFont typeface="Symbol" pitchFamily="18" charset="2"/>
              <a:buChar char=""/>
            </a:pPr>
            <a:endParaRPr lang="en-US" sz="4800" dirty="0">
              <a:solidFill>
                <a:srgbClr val="000000"/>
              </a:solidFill>
              <a:latin typeface="Bitstream Charter" pitchFamily="16" charset="0"/>
            </a:endParaRPr>
          </a:p>
        </p:txBody>
      </p:sp>
      <p:sp>
        <p:nvSpPr>
          <p:cNvPr id="27" name="Text Box 4"/>
          <p:cNvSpPr txBox="1">
            <a:spLocks noChangeArrowheads="1"/>
          </p:cNvSpPr>
          <p:nvPr/>
        </p:nvSpPr>
        <p:spPr bwMode="auto">
          <a:xfrm>
            <a:off x="2339620" y="3473433"/>
            <a:ext cx="4141190" cy="440333"/>
          </a:xfrm>
          <a:prstGeom prst="rect">
            <a:avLst/>
          </a:prstGeom>
          <a:noFill/>
          <a:ln w="38100">
            <a:solidFill>
              <a:srgbClr val="CC3300"/>
            </a:solidFill>
            <a:miter lim="800000"/>
            <a:headEnd/>
            <a:tailEnd/>
          </a:ln>
        </p:spPr>
        <p:txBody>
          <a:bodyPr wrap="square" lIns="100794" tIns="50397" rIns="100794" bIns="50397">
            <a:spAutoFit/>
          </a:bodyPr>
          <a:lstStyle/>
          <a:p>
            <a:pPr algn="ctr" defTabSz="1008063" hangingPunct="1">
              <a:buClrTx/>
              <a:buSzTx/>
              <a:buFontTx/>
              <a:buNone/>
            </a:pPr>
            <a:r>
              <a:rPr lang="en-US" sz="2200">
                <a:solidFill>
                  <a:srgbClr val="CC3300"/>
                </a:solidFill>
                <a:latin typeface="Times" pitchFamily="18" charset="0"/>
                <a:cs typeface="Arial" charset="0"/>
              </a:rPr>
              <a:t>RBAC is neither MAC nor DAC!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1095058"/>
            <a:ext cx="9069387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2400" dirty="0" smtClean="0">
                <a:ea typeface="ＭＳ Ｐゴシック" pitchFamily="34" charset="-128"/>
              </a:rPr>
              <a:t>Role granularity is not adequate leading to role explosion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000" dirty="0" smtClean="0">
                <a:ea typeface="ＭＳ Ｐゴシック" pitchFamily="34" charset="-128"/>
              </a:rPr>
              <a:t>Researchers have suggested several extensions such as parameterized privileges, role templates, parameterized roles (1997-)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2400" dirty="0" smtClean="0">
                <a:ea typeface="ＭＳ Ｐゴシック" pitchFamily="34" charset="-128"/>
              </a:rPr>
              <a:t>Role design and engineering is difficult and expensive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000" dirty="0" smtClean="0">
                <a:ea typeface="ＭＳ Ｐゴシック" pitchFamily="34" charset="-128"/>
              </a:rPr>
              <a:t>Substantial research on role engineering top down or bottom up (1996-), and on role mining (2003-)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2400" dirty="0" smtClean="0">
                <a:ea typeface="ＭＳ Ｐゴシック" pitchFamily="34" charset="-128"/>
              </a:rPr>
              <a:t>Assignment of users/permissions to roles is cumbersome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000" dirty="0" smtClean="0">
                <a:ea typeface="ＭＳ Ｐゴシック" pitchFamily="34" charset="-128"/>
              </a:rPr>
              <a:t>Researchers have investigated decentralized administration (1997-), attribute-based implicit user-role assignment (2002-), role-delegation (2000-), role-based trust management (2003-), attribute-based implicit permission-role assignment (2012-)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2400" dirty="0" smtClean="0">
                <a:ea typeface="ＭＳ Ｐゴシック" pitchFamily="34" charset="-128"/>
              </a:rPr>
              <a:t>Adjustment based on local/global situational factors is difficult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000" dirty="0" smtClean="0">
                <a:ea typeface="ＭＳ Ｐゴシック" pitchFamily="34" charset="-128"/>
              </a:rPr>
              <a:t>Temporal (2001-) and spatial (2005-) extensions to RBAC proposed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2400" dirty="0" smtClean="0">
                <a:solidFill>
                  <a:srgbClr val="FF0000"/>
                </a:solidFill>
                <a:ea typeface="ＭＳ Ｐゴシック" pitchFamily="34" charset="-128"/>
              </a:rPr>
              <a:t>RBAC does not offer an extension framework 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000" dirty="0" smtClean="0">
                <a:solidFill>
                  <a:srgbClr val="FF0000"/>
                </a:solidFill>
                <a:ea typeface="ＭＳ Ｐゴシック" pitchFamily="34" charset="-128"/>
              </a:rPr>
              <a:t>Every shortcoming seems to need a custom extension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000" dirty="0" smtClean="0">
                <a:solidFill>
                  <a:srgbClr val="FF0000"/>
                </a:solidFill>
                <a:ea typeface="ＭＳ Ｐゴシック" pitchFamily="34" charset="-128"/>
              </a:rPr>
              <a:t>Can ABAC unify these extensions in a common open-ended framework?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000" dirty="0" smtClean="0">
              <a:solidFill>
                <a:srgbClr val="FF0000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 dirty="0">
                <a:solidFill>
                  <a:srgbClr val="000000"/>
                </a:solidFill>
                <a:latin typeface="+mn-lt"/>
                <a:ea typeface="ＭＳ Ｐゴシック" charset="-128"/>
              </a:rPr>
              <a:t>© Ravi  </a:t>
            </a:r>
            <a:r>
              <a:rPr lang="en-US" sz="1400" dirty="0" err="1">
                <a:solidFill>
                  <a:srgbClr val="000000"/>
                </a:solidFill>
                <a:latin typeface="+mn-lt"/>
                <a:ea typeface="ＭＳ Ｐゴシック" charset="-128"/>
              </a:rPr>
              <a:t>Sandhu</a:t>
            </a:r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15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200" b="1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RBAC Shortcomings</a:t>
            </a:r>
            <a:endParaRPr lang="en-US" sz="32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AE6465F9-F51D-4261-B903-1E61C6D07A11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16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0485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2800" b="1" dirty="0" smtClean="0">
                <a:solidFill>
                  <a:srgbClr val="131F49"/>
                </a:solidFill>
              </a:rPr>
              <a:t>RBAC Policy Configuration Points</a:t>
            </a:r>
            <a:endParaRPr lang="en-US" sz="28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</a:t>
            </a:r>
            <a:r>
              <a:rPr lang="en-US" sz="1400" dirty="0" smtClean="0">
                <a:solidFill>
                  <a:srgbClr val="000000"/>
                </a:solidFill>
              </a:rPr>
              <a:t>Ravi  </a:t>
            </a:r>
            <a:r>
              <a:rPr lang="en-US" sz="1400" dirty="0">
                <a:solidFill>
                  <a:srgbClr val="000000"/>
                </a:solidFill>
              </a:rPr>
              <a:t>Sandhu</a:t>
            </a:r>
            <a:endParaRPr lang="en-GB" sz="1400" dirty="0">
              <a:solidFill>
                <a:srgbClr val="000000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2042" y="1515921"/>
            <a:ext cx="8846522" cy="45358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5460339" y="5547749"/>
            <a:ext cx="1761675" cy="471110"/>
          </a:xfrm>
          <a:prstGeom prst="rect">
            <a:avLst/>
          </a:prstGeom>
          <a:noFill/>
        </p:spPr>
        <p:txBody>
          <a:bodyPr wrap="none" lIns="100794" tIns="50397" rIns="100794" bIns="50397" rtlCol="0">
            <a:spAutoFit/>
          </a:bodyPr>
          <a:lstStyle/>
          <a:p>
            <a:r>
              <a:rPr lang="en-US" sz="2400" dirty="0" smtClean="0"/>
              <a:t>Constraints</a:t>
            </a:r>
            <a:endParaRPr lang="en-US" sz="2400" dirty="0"/>
          </a:p>
        </p:txBody>
      </p:sp>
      <p:cxnSp>
        <p:nvCxnSpPr>
          <p:cNvPr id="9" name="Straight Arrow Connector 8"/>
          <p:cNvCxnSpPr/>
          <p:nvPr/>
        </p:nvCxnSpPr>
        <p:spPr>
          <a:xfrm flipH="1" flipV="1">
            <a:off x="3780234" y="4959773"/>
            <a:ext cx="1680104" cy="671971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 flipV="1">
            <a:off x="1764109" y="4875777"/>
            <a:ext cx="3696229" cy="755968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 flipV="1">
            <a:off x="4536281" y="3615831"/>
            <a:ext cx="924057" cy="2015913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 flipV="1">
            <a:off x="2520156" y="3279846"/>
            <a:ext cx="2940182" cy="2351899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 flipV="1">
            <a:off x="4620287" y="2439882"/>
            <a:ext cx="840052" cy="3191863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744611" y="893708"/>
            <a:ext cx="2368084" cy="400110"/>
          </a:xfrm>
          <a:prstGeom prst="rect">
            <a:avLst/>
          </a:prstGeom>
          <a:solidFill>
            <a:srgbClr val="00B050">
              <a:alpha val="20000"/>
            </a:srgbClr>
          </a:solidFill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B050"/>
                </a:solidFill>
              </a:rPr>
              <a:t>Security Architect</a:t>
            </a:r>
            <a:endParaRPr lang="en-US" sz="2000" b="1" dirty="0">
              <a:solidFill>
                <a:srgbClr val="00B05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822841" y="1731996"/>
            <a:ext cx="1864613" cy="707886"/>
          </a:xfrm>
          <a:prstGeom prst="rect">
            <a:avLst/>
          </a:prstGeom>
          <a:solidFill>
            <a:srgbClr val="0070C0">
              <a:alpha val="20000"/>
            </a:srgb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0070C0"/>
                </a:solidFill>
              </a:rPr>
              <a:t>Security </a:t>
            </a:r>
          </a:p>
          <a:p>
            <a:pPr algn="ctr"/>
            <a:r>
              <a:rPr lang="en-US" sz="2000" b="1" dirty="0" smtClean="0">
                <a:solidFill>
                  <a:srgbClr val="0070C0"/>
                </a:solidFill>
              </a:rPr>
              <a:t>Administrator</a:t>
            </a:r>
            <a:endParaRPr lang="en-US" sz="2000" b="1" dirty="0">
              <a:solidFill>
                <a:srgbClr val="0070C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098691" y="4311278"/>
            <a:ext cx="755335" cy="400110"/>
          </a:xfrm>
          <a:prstGeom prst="rect">
            <a:avLst/>
          </a:prstGeom>
          <a:solidFill>
            <a:srgbClr val="0070C0">
              <a:alpha val="20000"/>
            </a:srgbClr>
          </a:solidFill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2060"/>
                </a:solidFill>
              </a:rPr>
              <a:t>User</a:t>
            </a:r>
            <a:endParaRPr lang="en-US" sz="2000" b="1" dirty="0">
              <a:solidFill>
                <a:srgbClr val="00206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226300" y="4759718"/>
            <a:ext cx="2368084" cy="400110"/>
          </a:xfrm>
          <a:prstGeom prst="rect">
            <a:avLst/>
          </a:prstGeom>
          <a:solidFill>
            <a:srgbClr val="00B050">
              <a:alpha val="20000"/>
            </a:srgbClr>
          </a:solidFill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B050"/>
                </a:solidFill>
              </a:rPr>
              <a:t>Security Architect</a:t>
            </a:r>
            <a:endParaRPr lang="en-US" sz="2000" b="1" dirty="0">
              <a:solidFill>
                <a:srgbClr val="00B05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365481" y="6051726"/>
            <a:ext cx="2368084" cy="400110"/>
          </a:xfrm>
          <a:prstGeom prst="rect">
            <a:avLst/>
          </a:prstGeom>
          <a:solidFill>
            <a:srgbClr val="00B050">
              <a:alpha val="20000"/>
            </a:srgbClr>
          </a:solidFill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B050"/>
                </a:solidFill>
              </a:rPr>
              <a:t>Security Architect</a:t>
            </a:r>
            <a:endParaRPr lang="en-US" sz="2000" b="1" dirty="0">
              <a:solidFill>
                <a:srgbClr val="00B05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92113" y="1826010"/>
            <a:ext cx="1864613" cy="707886"/>
          </a:xfrm>
          <a:prstGeom prst="rect">
            <a:avLst/>
          </a:prstGeom>
          <a:solidFill>
            <a:srgbClr val="0070C0">
              <a:alpha val="20000"/>
            </a:srgb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0070C0"/>
                </a:solidFill>
              </a:rPr>
              <a:t>Security </a:t>
            </a:r>
          </a:p>
          <a:p>
            <a:pPr algn="ctr"/>
            <a:r>
              <a:rPr lang="en-US" sz="2000" b="1" dirty="0" smtClean="0">
                <a:solidFill>
                  <a:srgbClr val="0070C0"/>
                </a:solidFill>
              </a:rPr>
              <a:t>Administrator</a:t>
            </a:r>
            <a:endParaRPr lang="en-US" sz="2000" b="1" dirty="0">
              <a:solidFill>
                <a:srgbClr val="0070C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972560" y="3769118"/>
            <a:ext cx="1295547" cy="707886"/>
          </a:xfrm>
          <a:prstGeom prst="rect">
            <a:avLst/>
          </a:prstGeom>
          <a:solidFill>
            <a:srgbClr val="00B050">
              <a:alpha val="20000"/>
            </a:srgbClr>
          </a:solidFill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B050"/>
                </a:solidFill>
              </a:rPr>
              <a:t>Security</a:t>
            </a:r>
          </a:p>
          <a:p>
            <a:r>
              <a:rPr lang="en-US" sz="2000" b="1" dirty="0" smtClean="0">
                <a:solidFill>
                  <a:srgbClr val="00B050"/>
                </a:solidFill>
              </a:rPr>
              <a:t>Architect</a:t>
            </a:r>
            <a:endParaRPr lang="en-US" sz="20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AE6465F9-F51D-4261-B903-1E61C6D07A11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17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0485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3600" b="1" dirty="0" smtClean="0">
                <a:solidFill>
                  <a:srgbClr val="131F49"/>
                </a:solidFill>
              </a:rPr>
              <a:t>Access Control Models</a:t>
            </a:r>
            <a:endParaRPr lang="en-US" sz="36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</a:t>
            </a:r>
            <a:r>
              <a:rPr lang="en-US" sz="1400" dirty="0" smtClean="0">
                <a:solidFill>
                  <a:srgbClr val="000000"/>
                </a:solidFill>
              </a:rPr>
              <a:t>Ravi  </a:t>
            </a:r>
            <a:r>
              <a:rPr lang="en-US" sz="1400" dirty="0">
                <a:solidFill>
                  <a:srgbClr val="000000"/>
                </a:solidFill>
              </a:rPr>
              <a:t>Sandhu</a:t>
            </a:r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66294" y="1743979"/>
            <a:ext cx="2733441" cy="1077218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/>
              <a:t>Policy</a:t>
            </a:r>
          </a:p>
          <a:p>
            <a:pPr algn="ctr"/>
            <a:r>
              <a:rPr lang="en-US" sz="3200" b="1" dirty="0" smtClean="0"/>
              <a:t>Specification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218496" y="3288232"/>
            <a:ext cx="1527982" cy="1077218"/>
          </a:xfrm>
          <a:prstGeom prst="rect">
            <a:avLst/>
          </a:prstGeom>
          <a:noFill/>
          <a:ln w="25400">
            <a:solidFill>
              <a:schemeClr val="tx1"/>
            </a:solidFill>
            <a:prstDash val="dash"/>
          </a:ln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/>
              <a:t>Policy</a:t>
            </a:r>
          </a:p>
          <a:p>
            <a:pPr algn="ctr"/>
            <a:r>
              <a:rPr lang="en-US" sz="3200" b="1" dirty="0" smtClean="0"/>
              <a:t>Reality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882465" y="1719312"/>
            <a:ext cx="2690160" cy="1077218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Policy</a:t>
            </a:r>
          </a:p>
          <a:p>
            <a:pPr algn="ctr"/>
            <a:r>
              <a:rPr lang="en-US" sz="3200" b="1" dirty="0" smtClean="0"/>
              <a:t>Enforcement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458425" y="5266423"/>
            <a:ext cx="3076484" cy="1077218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/>
              <a:t>Policy</a:t>
            </a:r>
          </a:p>
          <a:p>
            <a:pPr algn="ctr"/>
            <a:r>
              <a:rPr lang="en-US" sz="3200" b="1" dirty="0" smtClean="0"/>
              <a:t>Administration</a:t>
            </a:r>
          </a:p>
        </p:txBody>
      </p:sp>
      <p:cxnSp>
        <p:nvCxnSpPr>
          <p:cNvPr id="28" name="Straight Connector 27"/>
          <p:cNvCxnSpPr>
            <a:stCxn id="17" idx="2"/>
            <a:endCxn id="26" idx="1"/>
          </p:cNvCxnSpPr>
          <p:nvPr/>
        </p:nvCxnSpPr>
        <p:spPr bwMode="auto">
          <a:xfrm>
            <a:off x="2033015" y="2821197"/>
            <a:ext cx="1425410" cy="2983835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/>
          <p:cNvCxnSpPr>
            <a:stCxn id="17" idx="3"/>
            <a:endCxn id="19" idx="1"/>
          </p:cNvCxnSpPr>
          <p:nvPr/>
        </p:nvCxnSpPr>
        <p:spPr bwMode="auto">
          <a:xfrm flipV="1">
            <a:off x="3399735" y="2257921"/>
            <a:ext cx="3482730" cy="24667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Straight Connector 35"/>
          <p:cNvCxnSpPr>
            <a:stCxn id="19" idx="2"/>
            <a:endCxn id="26" idx="3"/>
          </p:cNvCxnSpPr>
          <p:nvPr/>
        </p:nvCxnSpPr>
        <p:spPr bwMode="auto">
          <a:xfrm flipH="1">
            <a:off x="6534909" y="2796530"/>
            <a:ext cx="1692636" cy="3008502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8" name="Straight Connector 37"/>
          <p:cNvCxnSpPr/>
          <p:nvPr/>
        </p:nvCxnSpPr>
        <p:spPr bwMode="auto">
          <a:xfrm>
            <a:off x="3399735" y="2821197"/>
            <a:ext cx="818761" cy="467035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/>
          <p:nvPr/>
        </p:nvCxnSpPr>
        <p:spPr bwMode="auto">
          <a:xfrm flipH="1">
            <a:off x="5746478" y="2796530"/>
            <a:ext cx="1135987" cy="491702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Straight Connector 42"/>
          <p:cNvCxnSpPr>
            <a:stCxn id="18" idx="2"/>
            <a:endCxn id="26" idx="0"/>
          </p:cNvCxnSpPr>
          <p:nvPr/>
        </p:nvCxnSpPr>
        <p:spPr bwMode="auto">
          <a:xfrm>
            <a:off x="4982487" y="4365450"/>
            <a:ext cx="14180" cy="900973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AE6465F9-F51D-4261-B903-1E61C6D07A11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18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0485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3600" b="1" dirty="0" smtClean="0">
                <a:solidFill>
                  <a:srgbClr val="131F49"/>
                </a:solidFill>
              </a:rPr>
              <a:t>Access Control Models</a:t>
            </a:r>
            <a:endParaRPr lang="en-US" sz="36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</a:t>
            </a:r>
            <a:r>
              <a:rPr lang="en-US" sz="1400" dirty="0" smtClean="0">
                <a:solidFill>
                  <a:srgbClr val="000000"/>
                </a:solidFill>
              </a:rPr>
              <a:t>Ravi  </a:t>
            </a:r>
            <a:r>
              <a:rPr lang="en-US" sz="1400" dirty="0">
                <a:solidFill>
                  <a:srgbClr val="000000"/>
                </a:solidFill>
              </a:rPr>
              <a:t>Sandhu</a:t>
            </a:r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66294" y="1743979"/>
            <a:ext cx="2733441" cy="1077218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/>
              <a:t>Policy</a:t>
            </a:r>
          </a:p>
          <a:p>
            <a:pPr algn="ctr"/>
            <a:r>
              <a:rPr lang="en-US" sz="3200" b="1" dirty="0" smtClean="0"/>
              <a:t>Specification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218496" y="3288232"/>
            <a:ext cx="1527982" cy="1077218"/>
          </a:xfrm>
          <a:prstGeom prst="rect">
            <a:avLst/>
          </a:prstGeom>
          <a:noFill/>
          <a:ln w="25400">
            <a:solidFill>
              <a:schemeClr val="tx1"/>
            </a:solidFill>
            <a:prstDash val="dash"/>
          </a:ln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/>
              <a:t>Policy</a:t>
            </a:r>
          </a:p>
          <a:p>
            <a:pPr algn="ctr"/>
            <a:r>
              <a:rPr lang="en-US" sz="3200" b="1" dirty="0" smtClean="0"/>
              <a:t>Reality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882465" y="1719312"/>
            <a:ext cx="2690160" cy="1077218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Policy</a:t>
            </a:r>
          </a:p>
          <a:p>
            <a:pPr algn="ctr"/>
            <a:r>
              <a:rPr lang="en-US" sz="3200" b="1" dirty="0" smtClean="0"/>
              <a:t>Enforcement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458425" y="5266423"/>
            <a:ext cx="3076484" cy="1077218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/>
              <a:t>Policy</a:t>
            </a:r>
          </a:p>
          <a:p>
            <a:pPr algn="ctr"/>
            <a:r>
              <a:rPr lang="en-US" sz="3200" b="1" dirty="0" smtClean="0"/>
              <a:t>Administration</a:t>
            </a:r>
          </a:p>
        </p:txBody>
      </p:sp>
      <p:cxnSp>
        <p:nvCxnSpPr>
          <p:cNvPr id="28" name="Straight Connector 27"/>
          <p:cNvCxnSpPr>
            <a:stCxn id="17" idx="2"/>
            <a:endCxn id="26" idx="1"/>
          </p:cNvCxnSpPr>
          <p:nvPr/>
        </p:nvCxnSpPr>
        <p:spPr bwMode="auto">
          <a:xfrm>
            <a:off x="2033015" y="2821197"/>
            <a:ext cx="1425410" cy="2983835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/>
          <p:cNvCxnSpPr>
            <a:stCxn id="17" idx="3"/>
            <a:endCxn id="19" idx="1"/>
          </p:cNvCxnSpPr>
          <p:nvPr/>
        </p:nvCxnSpPr>
        <p:spPr bwMode="auto">
          <a:xfrm flipV="1">
            <a:off x="3399735" y="2257921"/>
            <a:ext cx="3482730" cy="24667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Straight Connector 35"/>
          <p:cNvCxnSpPr>
            <a:stCxn id="19" idx="2"/>
            <a:endCxn id="26" idx="3"/>
          </p:cNvCxnSpPr>
          <p:nvPr/>
        </p:nvCxnSpPr>
        <p:spPr bwMode="auto">
          <a:xfrm flipH="1">
            <a:off x="6534909" y="2796530"/>
            <a:ext cx="1692636" cy="3008502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8" name="Straight Connector 37"/>
          <p:cNvCxnSpPr/>
          <p:nvPr/>
        </p:nvCxnSpPr>
        <p:spPr bwMode="auto">
          <a:xfrm>
            <a:off x="3399735" y="2821197"/>
            <a:ext cx="818761" cy="467035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/>
          <p:nvPr/>
        </p:nvCxnSpPr>
        <p:spPr bwMode="auto">
          <a:xfrm flipH="1">
            <a:off x="5746478" y="2796530"/>
            <a:ext cx="1135987" cy="491702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Straight Connector 42"/>
          <p:cNvCxnSpPr>
            <a:stCxn id="18" idx="2"/>
            <a:endCxn id="26" idx="0"/>
          </p:cNvCxnSpPr>
          <p:nvPr/>
        </p:nvCxnSpPr>
        <p:spPr bwMode="auto">
          <a:xfrm>
            <a:off x="4982487" y="4365450"/>
            <a:ext cx="14180" cy="900973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7909560" y="3199173"/>
            <a:ext cx="1955800" cy="830997"/>
          </a:xfrm>
          <a:prstGeom prst="rect">
            <a:avLst/>
          </a:prstGeom>
          <a:noFill/>
          <a:ln w="3175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MAC, DAC</a:t>
            </a:r>
          </a:p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focus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6519" y="3199173"/>
            <a:ext cx="2103755" cy="830997"/>
          </a:xfrm>
          <a:prstGeom prst="rect">
            <a:avLst/>
          </a:prstGeom>
          <a:noFill/>
          <a:ln w="3175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RBAC, ABAC</a:t>
            </a:r>
          </a:p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Initial focus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1277938"/>
            <a:ext cx="9069387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dirty="0" smtClean="0">
                <a:ea typeface="ＭＳ Ｐゴシック" pitchFamily="34" charset="-128"/>
              </a:rPr>
              <a:t> Attributes are </a:t>
            </a:r>
            <a:r>
              <a:rPr lang="en-US" dirty="0" err="1" smtClean="0">
                <a:ea typeface="ＭＳ Ｐゴシック" pitchFamily="34" charset="-128"/>
              </a:rPr>
              <a:t>name:value</a:t>
            </a:r>
            <a:r>
              <a:rPr lang="en-US" dirty="0" smtClean="0">
                <a:ea typeface="ＭＳ Ｐゴシック" pitchFamily="34" charset="-128"/>
              </a:rPr>
              <a:t> pairs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ea typeface="ＭＳ Ｐゴシック" pitchFamily="34" charset="-128"/>
              </a:rPr>
              <a:t> possibly chained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ea typeface="ＭＳ Ｐゴシック" pitchFamily="34" charset="-128"/>
              </a:rPr>
              <a:t> values can be complex data structures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 Associated with</a:t>
            </a: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 users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 subjects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 objects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 contexts</a:t>
            </a:r>
          </a:p>
          <a:p>
            <a:pPr lvl="2">
              <a:spcAft>
                <a:spcPts val="0"/>
              </a:spcAft>
              <a:buSzPct val="90000"/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 device, connection, location, environment, system …</a:t>
            </a:r>
          </a:p>
          <a:p>
            <a:pPr>
              <a:spcAft>
                <a:spcPts val="0"/>
              </a:spcAft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</a:t>
            </a: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Converted by policies into rights just in time</a:t>
            </a:r>
          </a:p>
          <a:p>
            <a:pPr lvl="1">
              <a:spcAft>
                <a:spcPts val="0"/>
              </a:spcAft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 policies specified by security architects</a:t>
            </a:r>
          </a:p>
          <a:p>
            <a:pPr lvl="1">
              <a:spcAft>
                <a:spcPts val="0"/>
              </a:spcAft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 attributes maintained by security administrators</a:t>
            </a:r>
          </a:p>
          <a:p>
            <a:pPr lvl="1">
              <a:spcAft>
                <a:spcPts val="0"/>
              </a:spcAft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 ordinary users morph into architects and administrators</a:t>
            </a:r>
          </a:p>
          <a:p>
            <a:pPr>
              <a:spcAft>
                <a:spcPts val="0"/>
              </a:spcAft>
              <a:buSzPct val="90000"/>
              <a:buFont typeface="Wingdings" pitchFamily="2" charset="2"/>
              <a:buChar char="Ø"/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 </a:t>
            </a:r>
            <a:r>
              <a:rPr lang="en-US" dirty="0" smtClean="0">
                <a:solidFill>
                  <a:srgbClr val="FF0000"/>
                </a:solidFill>
                <a:ea typeface="ＭＳ Ｐゴシック" pitchFamily="34" charset="-128"/>
              </a:rPr>
              <a:t>Inherently extensible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19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400" b="1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Attribute-Based Access Control (ABAC)</a:t>
            </a:r>
            <a:endParaRPr lang="en-US" sz="24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2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112838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dirty="0" smtClean="0"/>
              <a:t>The Authorization Leap from Rights to Attributes: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dirty="0" smtClean="0"/>
              <a:t>Maturation or Chaos?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dirty="0" smtClean="0"/>
              <a:t>Messy or Chaotic?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 smtClean="0">
                <a:solidFill>
                  <a:schemeClr val="tx2"/>
                </a:solidFill>
              </a:rPr>
              <a:t>Prof</a:t>
            </a:r>
            <a:r>
              <a:rPr lang="en-US" sz="2400" dirty="0">
                <a:solidFill>
                  <a:schemeClr val="tx2"/>
                </a:solidFill>
              </a:rPr>
              <a:t>. Ravi Sandhu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Executive Director </a:t>
            </a:r>
            <a:r>
              <a:rPr lang="en-US" sz="2400" dirty="0" smtClean="0">
                <a:solidFill>
                  <a:schemeClr val="tx2"/>
                </a:solidFill>
              </a:rPr>
              <a:t>and Endowed Chair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4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dirty="0" err="1" smtClean="0">
                <a:solidFill>
                  <a:schemeClr val="tx2"/>
                </a:solidFill>
              </a:rPr>
              <a:t>SecurIT</a:t>
            </a:r>
            <a:r>
              <a:rPr lang="en-US" sz="2000" dirty="0" smtClean="0">
                <a:solidFill>
                  <a:schemeClr val="tx2"/>
                </a:solidFill>
              </a:rPr>
              <a:t> 2012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dirty="0" smtClean="0">
                <a:solidFill>
                  <a:schemeClr val="tx2"/>
                </a:solidFill>
              </a:rPr>
              <a:t>August 17, 2012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 smtClean="0">
                <a:solidFill>
                  <a:schemeClr val="tx2"/>
                </a:solidFill>
              </a:rPr>
              <a:t>ravi.sandhu@utsa.edu</a:t>
            </a:r>
            <a:endParaRPr lang="en-US" sz="16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>
                <a:solidFill>
                  <a:schemeClr val="tx2"/>
                </a:solidFill>
              </a:rPr>
              <a:t>www.profsandhu.com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>
                <a:solidFill>
                  <a:schemeClr val="tx2"/>
                </a:solidFill>
              </a:rPr>
              <a:t>www.ics.utsa.edu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 </a:t>
            </a:r>
            <a:endParaRPr lang="en-GB" sz="2400" dirty="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800" b="1" dirty="0">
                <a:solidFill>
                  <a:srgbClr val="131F49"/>
                </a:solidFill>
              </a:rPr>
              <a:t>Institute for Cyber Security</a:t>
            </a:r>
            <a:endParaRPr lang="en-US" sz="2400" b="1" dirty="0">
              <a:solidFill>
                <a:srgbClr val="131F49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2738438" y="2377440"/>
            <a:ext cx="4487862" cy="34290"/>
          </a:xfrm>
          <a:prstGeom prst="line">
            <a:avLst/>
          </a:prstGeom>
          <a:solidFill>
            <a:srgbClr val="00B8FF"/>
          </a:solidFill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20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b="1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ABAC Status</a:t>
            </a:r>
            <a:endParaRPr lang="en-US" sz="40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7073" y="1070928"/>
            <a:ext cx="6235700" cy="552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6"/>
          <p:cNvSpPr>
            <a:spLocks noChangeShapeType="1"/>
          </p:cNvSpPr>
          <p:nvPr/>
        </p:nvSpPr>
        <p:spPr bwMode="auto">
          <a:xfrm>
            <a:off x="3653473" y="3433128"/>
            <a:ext cx="0" cy="1143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2967673" y="2823528"/>
            <a:ext cx="1495425" cy="590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pPr algn="ctr" defTabSz="1008063" hangingPunct="1">
              <a:buClrTx/>
              <a:buSz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" pitchFamily="18" charset="0"/>
                <a:cs typeface="Arial" charset="0"/>
              </a:rPr>
              <a:t>RBAC96</a:t>
            </a:r>
          </a:p>
          <a:p>
            <a:pPr algn="ctr" defTabSz="1008063" hangingPunct="1">
              <a:buClrTx/>
              <a:buSz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" pitchFamily="18" charset="0"/>
                <a:cs typeface="Arial" charset="0"/>
              </a:rPr>
              <a:t>paper</a:t>
            </a:r>
          </a:p>
        </p:txBody>
      </p:sp>
      <p:sp>
        <p:nvSpPr>
          <p:cNvPr id="11" name="Line 8"/>
          <p:cNvSpPr>
            <a:spLocks noChangeShapeType="1"/>
          </p:cNvSpPr>
          <p:nvPr/>
        </p:nvSpPr>
        <p:spPr bwMode="auto">
          <a:xfrm>
            <a:off x="5406073" y="1832928"/>
            <a:ext cx="0" cy="1143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4720273" y="1223328"/>
            <a:ext cx="1495425" cy="590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pPr algn="ctr" defTabSz="1008063" hangingPunct="1">
              <a:buClrTx/>
              <a:buSz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" pitchFamily="18" charset="0"/>
                <a:cs typeface="Arial" charset="0"/>
              </a:rPr>
              <a:t>Proposed</a:t>
            </a:r>
          </a:p>
          <a:p>
            <a:pPr algn="ctr" defTabSz="1008063" hangingPunct="1">
              <a:buClrTx/>
              <a:buSz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" pitchFamily="18" charset="0"/>
                <a:cs typeface="Arial" charset="0"/>
              </a:rPr>
              <a:t>Standard</a:t>
            </a:r>
          </a:p>
        </p:txBody>
      </p:sp>
      <p:sp>
        <p:nvSpPr>
          <p:cNvPr id="13" name="Line 10"/>
          <p:cNvSpPr>
            <a:spLocks noChangeShapeType="1"/>
          </p:cNvSpPr>
          <p:nvPr/>
        </p:nvSpPr>
        <p:spPr bwMode="auto">
          <a:xfrm>
            <a:off x="6549073" y="918528"/>
            <a:ext cx="0" cy="5730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6625273" y="842328"/>
            <a:ext cx="1066800" cy="590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pPr algn="ctr" defTabSz="1008063" hangingPunct="1">
              <a:buClrTx/>
              <a:buSz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" pitchFamily="18" charset="0"/>
                <a:cs typeface="Arial" charset="0"/>
              </a:rPr>
              <a:t>Standard</a:t>
            </a:r>
          </a:p>
          <a:p>
            <a:pPr algn="ctr" defTabSz="1008063" hangingPunct="1">
              <a:buClrTx/>
              <a:buSz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" pitchFamily="18" charset="0"/>
                <a:cs typeface="Arial" charset="0"/>
              </a:rPr>
              <a:t>Adopted</a:t>
            </a:r>
          </a:p>
        </p:txBody>
      </p:sp>
      <p:cxnSp>
        <p:nvCxnSpPr>
          <p:cNvPr id="16" name="Straight Arrow Connector 15"/>
          <p:cNvCxnSpPr/>
          <p:nvPr/>
        </p:nvCxnSpPr>
        <p:spPr bwMode="auto">
          <a:xfrm>
            <a:off x="392113" y="4823460"/>
            <a:ext cx="3059747" cy="34290"/>
          </a:xfrm>
          <a:prstGeom prst="straightConnector1">
            <a:avLst/>
          </a:prstGeom>
          <a:solidFill>
            <a:srgbClr val="00B8FF"/>
          </a:solidFill>
          <a:ln w="28575" cap="flat" cmpd="sng" algn="ctr">
            <a:solidFill>
              <a:srgbClr val="C00000"/>
            </a:solidFill>
            <a:prstDash val="solid"/>
            <a:round/>
            <a:headEnd type="arrow" w="med" len="med"/>
            <a:tailEnd type="arrow"/>
          </a:ln>
          <a:effectLst/>
        </p:spPr>
      </p:cxnSp>
      <p:sp>
        <p:nvSpPr>
          <p:cNvPr id="17" name="TextBox 16"/>
          <p:cNvSpPr txBox="1"/>
          <p:nvPr/>
        </p:nvSpPr>
        <p:spPr>
          <a:xfrm>
            <a:off x="530587" y="4994910"/>
            <a:ext cx="1995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ABAC still in pre/early phase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37998" y="4206796"/>
            <a:ext cx="970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C00000"/>
                </a:solidFill>
              </a:rPr>
              <a:t>1990?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782138" y="4210606"/>
            <a:ext cx="7851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C00000"/>
                </a:solidFill>
              </a:rPr>
              <a:t>2012</a:t>
            </a:r>
            <a:endParaRPr lang="en-US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1095058"/>
            <a:ext cx="9069387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2400" dirty="0" smtClean="0">
                <a:ea typeface="ＭＳ Ｐゴシック" pitchFamily="34" charset="-128"/>
              </a:rPr>
              <a:t>X.509, SPKI Attribute Certificates (1999 onwards)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000" dirty="0" smtClean="0">
                <a:ea typeface="ＭＳ Ｐゴシック" pitchFamily="34" charset="-128"/>
              </a:rPr>
              <a:t>IETF RFCs and drafts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000" dirty="0" smtClean="0">
                <a:ea typeface="ＭＳ Ｐゴシック" pitchFamily="34" charset="-128"/>
              </a:rPr>
              <a:t>Tightly coupled with PKI (Public-Key Infrastructure)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2400" dirty="0" smtClean="0">
                <a:ea typeface="ＭＳ Ｐゴシック" pitchFamily="34" charset="-128"/>
              </a:rPr>
              <a:t>XACML (2003 onwards)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000" dirty="0" smtClean="0">
                <a:ea typeface="ＭＳ Ｐゴシック" pitchFamily="34" charset="-128"/>
              </a:rPr>
              <a:t>OASIS standard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000" dirty="0" smtClean="0">
                <a:ea typeface="ＭＳ Ｐゴシック" pitchFamily="34" charset="-128"/>
              </a:rPr>
              <a:t>Narrowly focused on particular policy combination issues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000" dirty="0" smtClean="0">
                <a:ea typeface="ＭＳ Ｐゴシック" pitchFamily="34" charset="-128"/>
              </a:rPr>
              <a:t>Fails to accommodate the ANSI-NIST RBAC standard model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000" dirty="0" smtClean="0">
                <a:ea typeface="ＭＳ Ｐゴシック" pitchFamily="34" charset="-128"/>
              </a:rPr>
              <a:t>Fails to address user subject mapping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2400" dirty="0" smtClean="0">
                <a:ea typeface="ＭＳ Ｐゴシック" pitchFamily="34" charset="-128"/>
              </a:rPr>
              <a:t>Usage Control or UCON (Park-</a:t>
            </a:r>
            <a:r>
              <a:rPr lang="en-US" sz="2400" dirty="0" err="1" smtClean="0">
                <a:ea typeface="ＭＳ Ｐゴシック" pitchFamily="34" charset="-128"/>
              </a:rPr>
              <a:t>Sandhu</a:t>
            </a:r>
            <a:r>
              <a:rPr lang="en-US" sz="2400" dirty="0" smtClean="0">
                <a:ea typeface="ＭＳ Ｐゴシック" pitchFamily="34" charset="-128"/>
              </a:rPr>
              <a:t> 2004)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000" dirty="0" smtClean="0">
                <a:ea typeface="ＭＳ Ｐゴシック" pitchFamily="34" charset="-128"/>
              </a:rPr>
              <a:t>Fails to address user subject mapping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000" dirty="0" smtClean="0">
                <a:ea typeface="ＭＳ Ｐゴシック" pitchFamily="34" charset="-128"/>
              </a:rPr>
              <a:t>Focus is on extended features</a:t>
            </a:r>
          </a:p>
          <a:p>
            <a:pPr lvl="2">
              <a:spcAft>
                <a:spcPts val="0"/>
              </a:spcAft>
              <a:buSzPct val="90000"/>
              <a:buFont typeface="Wingdings" pitchFamily="2" charset="2"/>
              <a:buChar char="§"/>
              <a:defRPr/>
            </a:pPr>
            <a:r>
              <a:rPr lang="en-US" sz="2000" dirty="0" smtClean="0">
                <a:ea typeface="ＭＳ Ｐゴシック" pitchFamily="34" charset="-128"/>
              </a:rPr>
              <a:t>Mutable attributes</a:t>
            </a:r>
          </a:p>
          <a:p>
            <a:pPr lvl="2">
              <a:spcAft>
                <a:spcPts val="0"/>
              </a:spcAft>
              <a:buSzPct val="90000"/>
              <a:buFont typeface="Wingdings" pitchFamily="2" charset="2"/>
              <a:buChar char="§"/>
              <a:defRPr/>
            </a:pPr>
            <a:r>
              <a:rPr lang="en-US" sz="2000" dirty="0" smtClean="0">
                <a:ea typeface="ＭＳ Ｐゴシック" pitchFamily="34" charset="-128"/>
              </a:rPr>
              <a:t>Continuous enforcement</a:t>
            </a:r>
          </a:p>
          <a:p>
            <a:pPr lvl="2">
              <a:spcAft>
                <a:spcPts val="0"/>
              </a:spcAft>
              <a:buSzPct val="90000"/>
              <a:buFont typeface="Wingdings" pitchFamily="2" charset="2"/>
              <a:buChar char="§"/>
              <a:defRPr/>
            </a:pPr>
            <a:r>
              <a:rPr lang="en-US" sz="2000" dirty="0" smtClean="0">
                <a:ea typeface="ＭＳ Ｐゴシック" pitchFamily="34" charset="-128"/>
              </a:rPr>
              <a:t>Obligations</a:t>
            </a:r>
          </a:p>
          <a:p>
            <a:pPr lvl="2">
              <a:spcAft>
                <a:spcPts val="0"/>
              </a:spcAft>
              <a:buSzPct val="90000"/>
              <a:buFont typeface="Wingdings" pitchFamily="2" charset="2"/>
              <a:buChar char="§"/>
              <a:defRPr/>
            </a:pPr>
            <a:r>
              <a:rPr lang="en-US" sz="2000" dirty="0" smtClean="0">
                <a:ea typeface="ＭＳ Ｐゴシック" pitchFamily="34" charset="-128"/>
              </a:rPr>
              <a:t>Conditions</a:t>
            </a:r>
          </a:p>
          <a:p>
            <a:pPr lvl="0">
              <a:buSzPct val="90000"/>
              <a:buFont typeface="Wingdings" pitchFamily="2" charset="2"/>
              <a:buChar char="Ø"/>
              <a:defRPr/>
            </a:pPr>
            <a:r>
              <a:rPr lang="en-US" sz="2400" dirty="0" smtClean="0">
                <a:ea typeface="ＭＳ Ｐゴシック" pitchFamily="34" charset="-128"/>
              </a:rPr>
              <a:t>Several others ………..</a:t>
            </a:r>
          </a:p>
          <a:p>
            <a:pPr lvl="2">
              <a:spcAft>
                <a:spcPts val="0"/>
              </a:spcAft>
              <a:buSzPct val="90000"/>
              <a:buFont typeface="Wingdings" pitchFamily="2" charset="2"/>
              <a:buChar char="§"/>
              <a:defRPr/>
            </a:pPr>
            <a:endParaRPr lang="en-US" sz="2000" dirty="0" smtClean="0">
              <a:ea typeface="ＭＳ Ｐゴシック" pitchFamily="34" charset="-128"/>
            </a:endParaRPr>
          </a:p>
          <a:p>
            <a:pPr>
              <a:spcAft>
                <a:spcPts val="0"/>
              </a:spcAft>
              <a:buSzPct val="90000"/>
              <a:buFont typeface="Wingdings" pitchFamily="2" charset="2"/>
              <a:buChar char="§"/>
              <a:defRPr/>
            </a:pPr>
            <a:endParaRPr lang="en-US" sz="1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21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200" b="1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ABAC Prior Work Includes</a:t>
            </a:r>
            <a:endParaRPr lang="en-US" sz="32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1277938"/>
            <a:ext cx="9069387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dirty="0" smtClean="0">
                <a:ea typeface="ＭＳ Ｐゴシック" pitchFamily="34" charset="-128"/>
              </a:rPr>
              <a:t>An ABAC model requires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ea typeface="ＭＳ Ｐゴシック" pitchFamily="34" charset="-128"/>
              </a:rPr>
              <a:t>identification of policy configuration points (PCPs)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languages and formalisms for each PCP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A core set of PCPs can be discovered by building the ABAC</a:t>
            </a:r>
            <a:r>
              <a:rPr lang="el-GR" dirty="0" smtClean="0">
                <a:solidFill>
                  <a:schemeClr val="tx1"/>
                </a:solidFill>
                <a:ea typeface="ＭＳ Ｐゴシック" pitchFamily="34" charset="-128"/>
              </a:rPr>
              <a:t>α</a:t>
            </a: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 model to unify DAC, MAC and RBAC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Additional ABAC models can then be developed by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ea typeface="ＭＳ Ｐゴシック" pitchFamily="34" charset="-128"/>
              </a:rPr>
              <a:t>increasing the sophistication of the ABAC</a:t>
            </a:r>
            <a:r>
              <a:rPr lang="el-GR" dirty="0" smtClean="0">
                <a:ea typeface="ＭＳ Ｐゴシック" pitchFamily="34" charset="-128"/>
              </a:rPr>
              <a:t>α</a:t>
            </a:r>
            <a:r>
              <a:rPr lang="en-US" dirty="0" smtClean="0">
                <a:ea typeface="ＭＳ Ｐゴシック" pitchFamily="34" charset="-128"/>
              </a:rPr>
              <a:t> PCPs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discovering additional PCPs driven by requirements beyond DAC, MAC and RBAC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dirty="0" smtClean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22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 smtClean="0"/>
              <a:t>ABAC</a:t>
            </a:r>
            <a:r>
              <a:rPr lang="el-GR" sz="2800" dirty="0" smtClean="0"/>
              <a:t>α</a:t>
            </a:r>
            <a:r>
              <a:rPr lang="en-US" sz="2800" dirty="0" smtClean="0"/>
              <a:t> Hypothesis (DBSEC 2012)</a:t>
            </a:r>
            <a:endParaRPr lang="en-US" sz="2800" b="1" kern="0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2878100" y="5190473"/>
            <a:ext cx="2902940" cy="440333"/>
          </a:xfrm>
          <a:prstGeom prst="rect">
            <a:avLst/>
          </a:prstGeom>
          <a:noFill/>
          <a:ln w="38100">
            <a:solidFill>
              <a:srgbClr val="CC3300"/>
            </a:solidFill>
            <a:miter lim="800000"/>
            <a:headEnd/>
            <a:tailEnd/>
          </a:ln>
        </p:spPr>
        <p:txBody>
          <a:bodyPr wrap="square" lIns="100794" tIns="50397" rIns="100794" bIns="50397">
            <a:spAutoFit/>
          </a:bodyPr>
          <a:lstStyle/>
          <a:p>
            <a:pPr algn="ctr" defTabSz="1008063" hangingPunct="1">
              <a:buClrTx/>
              <a:buSzTx/>
              <a:buFontTx/>
              <a:buNone/>
            </a:pPr>
            <a:r>
              <a:rPr lang="en-US" sz="2200" dirty="0" smtClean="0">
                <a:solidFill>
                  <a:srgbClr val="CC3300"/>
                </a:solidFill>
                <a:latin typeface="Times" pitchFamily="18" charset="0"/>
                <a:cs typeface="Arial" charset="0"/>
              </a:rPr>
              <a:t>A small but crucial step</a:t>
            </a:r>
            <a:endParaRPr lang="en-US" sz="2200" dirty="0">
              <a:solidFill>
                <a:srgbClr val="CC3300"/>
              </a:solidFill>
              <a:latin typeface="Times" pitchFamily="18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AE6465F9-F51D-4261-B903-1E61C6D07A11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0485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3600" dirty="0" smtClean="0"/>
              <a:t>ABAC</a:t>
            </a:r>
            <a:r>
              <a:rPr lang="el-GR" sz="3600" dirty="0" smtClean="0"/>
              <a:t>α</a:t>
            </a:r>
            <a:r>
              <a:rPr lang="en-US" sz="3600" dirty="0" smtClean="0"/>
              <a:t> Model Structure</a:t>
            </a:r>
            <a:endParaRPr lang="en-US" sz="36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</a:t>
            </a:r>
            <a:r>
              <a:rPr lang="en-US" sz="1400" dirty="0" smtClean="0">
                <a:solidFill>
                  <a:srgbClr val="000000"/>
                </a:solidFill>
              </a:rPr>
              <a:t>Ravi  </a:t>
            </a:r>
            <a:r>
              <a:rPr lang="en-US" sz="1400" dirty="0">
                <a:solidFill>
                  <a:srgbClr val="000000"/>
                </a:solidFill>
              </a:rPr>
              <a:t>Sandhu</a:t>
            </a:r>
            <a:endParaRPr lang="en-GB" sz="1400" dirty="0">
              <a:solidFill>
                <a:srgbClr val="000000"/>
              </a:solidFill>
            </a:endParaRPr>
          </a:p>
        </p:txBody>
      </p:sp>
      <p:pic>
        <p:nvPicPr>
          <p:cNvPr id="8" name="内容占位符 6" descr="未命名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7319" y="2002868"/>
            <a:ext cx="8673473" cy="3576742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223260" y="971550"/>
            <a:ext cx="32111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Policy Configuration Points</a:t>
            </a:r>
            <a:endParaRPr lang="en-US" b="1" dirty="0">
              <a:solidFill>
                <a:srgbClr val="FF0000"/>
              </a:solidFill>
            </a:endParaRPr>
          </a:p>
        </p:txBody>
      </p:sp>
      <p:cxnSp>
        <p:nvCxnSpPr>
          <p:cNvPr id="11" name="Straight Arrow Connector 10"/>
          <p:cNvCxnSpPr>
            <a:stCxn id="9" idx="2"/>
          </p:cNvCxnSpPr>
          <p:nvPr/>
        </p:nvCxnSpPr>
        <p:spPr bwMode="auto">
          <a:xfrm flipH="1">
            <a:off x="3223260" y="1340882"/>
            <a:ext cx="1605568" cy="661986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" name="Straight Arrow Connector 11"/>
          <p:cNvCxnSpPr>
            <a:stCxn id="9" idx="2"/>
          </p:cNvCxnSpPr>
          <p:nvPr/>
        </p:nvCxnSpPr>
        <p:spPr bwMode="auto">
          <a:xfrm>
            <a:off x="4828828" y="1340882"/>
            <a:ext cx="1331942" cy="661986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4828828" y="1340882"/>
            <a:ext cx="1605567" cy="2385298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AE6465F9-F51D-4261-B903-1E61C6D07A11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24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3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2800" dirty="0" smtClean="0"/>
              <a:t>Authorization Policy</a:t>
            </a:r>
            <a:r>
              <a:rPr lang="en-US" altLang="zh-CN" sz="2800" dirty="0" smtClean="0"/>
              <a:t>: </a:t>
            </a:r>
            <a:r>
              <a:rPr lang="en-US" sz="2800" dirty="0" err="1" smtClean="0"/>
              <a:t>LAuthorization</a:t>
            </a:r>
            <a:endParaRPr lang="en-US" sz="28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5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</a:t>
            </a:r>
            <a:r>
              <a:rPr lang="en-US" sz="1400" dirty="0" smtClean="0">
                <a:solidFill>
                  <a:srgbClr val="000000"/>
                </a:solidFill>
              </a:rPr>
              <a:t>Ravi  </a:t>
            </a:r>
            <a:r>
              <a:rPr lang="en-US" sz="1400" dirty="0">
                <a:solidFill>
                  <a:srgbClr val="000000"/>
                </a:solidFill>
              </a:rPr>
              <a:t>Sandhu</a:t>
            </a:r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9" name="内容占位符 2"/>
          <p:cNvSpPr txBox="1">
            <a:spLocks/>
          </p:cNvSpPr>
          <p:nvPr/>
        </p:nvSpPr>
        <p:spPr>
          <a:xfrm>
            <a:off x="457200" y="200231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800" dirty="0" smtClean="0"/>
              <a:t>DAC</a:t>
            </a:r>
            <a:endParaRPr lang="en-US" dirty="0" smtClean="0"/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 smtClean="0"/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 smtClean="0"/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 smtClean="0"/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800" noProof="0" dirty="0" smtClean="0">
                <a:latin typeface="+mn-lt"/>
                <a:ea typeface="+mn-ea"/>
              </a:rPr>
              <a:t>MAC</a:t>
            </a:r>
            <a:endParaRPr lang="en-US" noProof="0" dirty="0" smtClean="0">
              <a:latin typeface="+mn-lt"/>
              <a:ea typeface="+mn-ea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noProof="0" dirty="0" smtClean="0">
              <a:latin typeface="+mn-lt"/>
              <a:ea typeface="+mn-ea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noProof="0" dirty="0" smtClean="0">
              <a:latin typeface="+mn-lt"/>
              <a:ea typeface="+mn-ea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kumimoji="0" lang="en-US" sz="2800" b="0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RBAC0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kumimoji="0" lang="en-US" b="0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noProof="0" dirty="0" smtClean="0">
              <a:latin typeface="+mn-lt"/>
              <a:ea typeface="+mn-ea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800" noProof="0" dirty="0" smtClean="0">
                <a:latin typeface="+mn-lt"/>
                <a:ea typeface="+mn-ea"/>
              </a:rPr>
              <a:t>RBAC1</a:t>
            </a:r>
            <a:endParaRPr kumimoji="0" lang="en-US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0" name="对象 9"/>
          <p:cNvGraphicFramePr>
            <a:graphicFrameLocks noChangeAspect="1"/>
          </p:cNvGraphicFramePr>
          <p:nvPr/>
        </p:nvGraphicFramePr>
        <p:xfrm>
          <a:off x="3100627" y="1931972"/>
          <a:ext cx="5387975" cy="772728"/>
        </p:xfrm>
        <a:graphic>
          <a:graphicData uri="http://schemas.openxmlformats.org/presentationml/2006/ole">
            <p:oleObj spid="_x0000_s1026" name="Equation" r:id="rId3" imgW="3187440" imgH="457200" progId="">
              <p:embed/>
            </p:oleObj>
          </a:graphicData>
        </a:graphic>
      </p:graphicFrame>
      <p:graphicFrame>
        <p:nvGraphicFramePr>
          <p:cNvPr id="11" name="对象 10"/>
          <p:cNvGraphicFramePr>
            <a:graphicFrameLocks noChangeAspect="1"/>
          </p:cNvGraphicFramePr>
          <p:nvPr/>
        </p:nvGraphicFramePr>
        <p:xfrm>
          <a:off x="2992438" y="2989482"/>
          <a:ext cx="6704012" cy="1090613"/>
        </p:xfrm>
        <a:graphic>
          <a:graphicData uri="http://schemas.openxmlformats.org/presentationml/2006/ole">
            <p:oleObj spid="_x0000_s1027" name="Equation" r:id="rId4" imgW="4216320" imgH="685800" progId="">
              <p:embed/>
            </p:oleObj>
          </a:graphicData>
        </a:graphic>
      </p:graphicFrame>
      <p:graphicFrame>
        <p:nvGraphicFramePr>
          <p:cNvPr id="12" name="对象 11"/>
          <p:cNvGraphicFramePr>
            <a:graphicFrameLocks noChangeAspect="1"/>
          </p:cNvGraphicFramePr>
          <p:nvPr/>
        </p:nvGraphicFramePr>
        <p:xfrm>
          <a:off x="3002151" y="4346944"/>
          <a:ext cx="5387975" cy="403065"/>
        </p:xfrm>
        <a:graphic>
          <a:graphicData uri="http://schemas.openxmlformats.org/presentationml/2006/ole">
            <p:oleObj spid="_x0000_s1028" name="Equation" r:id="rId5" imgW="3060360" imgH="228600" progId="">
              <p:embed/>
            </p:oleObj>
          </a:graphicData>
        </a:graphic>
      </p:graphicFrame>
      <p:graphicFrame>
        <p:nvGraphicFramePr>
          <p:cNvPr id="13" name="对象 12"/>
          <p:cNvGraphicFramePr>
            <a:graphicFrameLocks noChangeAspect="1"/>
          </p:cNvGraphicFramePr>
          <p:nvPr/>
        </p:nvGraphicFramePr>
        <p:xfrm>
          <a:off x="3002151" y="5317618"/>
          <a:ext cx="6145215" cy="378814"/>
        </p:xfrm>
        <a:graphic>
          <a:graphicData uri="http://schemas.openxmlformats.org/presentationml/2006/ole">
            <p:oleObj spid="_x0000_s1029" name="Equation" r:id="rId6" imgW="3708360" imgH="22860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AE6465F9-F51D-4261-B903-1E61C6D07A11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25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3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altLang="zh-CN" sz="2400" dirty="0" smtClean="0"/>
              <a:t>Subject  Attribute Constraints</a:t>
            </a:r>
            <a:r>
              <a:rPr lang="zh-CN" altLang="en-US" sz="2400" dirty="0" smtClean="0"/>
              <a:t>； </a:t>
            </a:r>
            <a:r>
              <a:rPr lang="en-US" altLang="zh-CN" sz="2400" dirty="0" err="1" smtClean="0"/>
              <a:t>LConstrSub</a:t>
            </a:r>
            <a:endParaRPr lang="en-US" sz="24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5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</a:t>
            </a:r>
            <a:r>
              <a:rPr lang="en-US" sz="1400" dirty="0" smtClean="0">
                <a:solidFill>
                  <a:srgbClr val="000000"/>
                </a:solidFill>
              </a:rPr>
              <a:t>Ravi  </a:t>
            </a:r>
            <a:r>
              <a:rPr lang="en-US" sz="1400" dirty="0">
                <a:solidFill>
                  <a:srgbClr val="000000"/>
                </a:solidFill>
              </a:rPr>
              <a:t>Sandhu</a:t>
            </a:r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6" name="内容占位符 2"/>
          <p:cNvSpPr txBox="1">
            <a:spLocks/>
          </p:cNvSpPr>
          <p:nvPr/>
        </p:nvSpPr>
        <p:spPr>
          <a:xfrm>
            <a:off x="457200" y="1805361"/>
            <a:ext cx="8503920" cy="33856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1">
              <a:buSzPct val="90000"/>
              <a:defRPr/>
            </a:pPr>
            <a:endParaRPr lang="en-US" dirty="0" smtClean="0"/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800" noProof="0" dirty="0" smtClean="0">
                <a:latin typeface="+mn-lt"/>
                <a:ea typeface="+mn-ea"/>
              </a:rPr>
              <a:t>MAC</a:t>
            </a:r>
            <a:endParaRPr lang="en-US" noProof="0" dirty="0" smtClean="0">
              <a:latin typeface="+mn-lt"/>
              <a:ea typeface="+mn-ea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noProof="0" dirty="0" smtClean="0">
              <a:latin typeface="+mn-lt"/>
              <a:ea typeface="+mn-ea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noProof="0" dirty="0" smtClean="0">
              <a:latin typeface="+mn-lt"/>
              <a:ea typeface="+mn-ea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kumimoji="0" lang="en-US" sz="2800" b="0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RBAC0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kumimoji="0" lang="en-US" b="0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noProof="0" dirty="0" smtClean="0">
              <a:latin typeface="+mn-lt"/>
              <a:ea typeface="+mn-ea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800" noProof="0" dirty="0" smtClean="0">
                <a:latin typeface="+mn-lt"/>
                <a:ea typeface="+mn-ea"/>
              </a:rPr>
              <a:t>RBAC1</a:t>
            </a:r>
            <a:endParaRPr kumimoji="0" lang="en-US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2912031" y="2139848"/>
          <a:ext cx="6929438" cy="368300"/>
        </p:xfrm>
        <a:graphic>
          <a:graphicData uri="http://schemas.openxmlformats.org/presentationml/2006/ole">
            <p:oleObj spid="_x0000_s2050" name="Equation" r:id="rId3" imgW="3822480" imgH="203040" progId="">
              <p:embed/>
            </p:oleObj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2903154" y="3141561"/>
          <a:ext cx="5467124" cy="367525"/>
        </p:xfrm>
        <a:graphic>
          <a:graphicData uri="http://schemas.openxmlformats.org/presentationml/2006/ole">
            <p:oleObj spid="_x0000_s2051" name="Equation" r:id="rId4" imgW="3022560" imgH="203040" progId="">
              <p:embed/>
            </p:oleObj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2963526" y="4182961"/>
          <a:ext cx="6532171" cy="326895"/>
        </p:xfrm>
        <a:graphic>
          <a:graphicData uri="http://schemas.openxmlformats.org/presentationml/2006/ole">
            <p:oleObj spid="_x0000_s2052" name="Equation" r:id="rId5" imgW="4063680" imgH="20304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AE6465F9-F51D-4261-B903-1E61C6D07A11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26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3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altLang="zh-CN" sz="3200" dirty="0" smtClean="0"/>
              <a:t>Object  Attribute Constraints</a:t>
            </a:r>
            <a:endParaRPr lang="en-US" sz="32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5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</a:t>
            </a:r>
            <a:r>
              <a:rPr lang="en-US" sz="1400" dirty="0" smtClean="0">
                <a:solidFill>
                  <a:srgbClr val="000000"/>
                </a:solidFill>
              </a:rPr>
              <a:t>Ravi  </a:t>
            </a:r>
            <a:r>
              <a:rPr lang="en-US" sz="1400" dirty="0">
                <a:solidFill>
                  <a:srgbClr val="000000"/>
                </a:solidFill>
              </a:rPr>
              <a:t>Sandhu</a:t>
            </a:r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6" name="内容占位符 2"/>
          <p:cNvSpPr txBox="1">
            <a:spLocks/>
          </p:cNvSpPr>
          <p:nvPr/>
        </p:nvSpPr>
        <p:spPr>
          <a:xfrm>
            <a:off x="457199" y="1988244"/>
            <a:ext cx="8743072" cy="43984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1">
              <a:buSzPct val="90000"/>
              <a:defRPr/>
            </a:pPr>
            <a:endParaRPr lang="en-US" sz="1600" dirty="0" smtClean="0"/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400" dirty="0" smtClean="0">
                <a:latin typeface="+mn-lt"/>
                <a:ea typeface="+mn-ea"/>
              </a:rPr>
              <a:t>D</a:t>
            </a:r>
            <a:r>
              <a:rPr lang="en-US" sz="2400" noProof="0" dirty="0" smtClean="0">
                <a:latin typeface="+mn-lt"/>
                <a:ea typeface="+mn-ea"/>
              </a:rPr>
              <a:t>AC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600" noProof="0" dirty="0" smtClean="0">
              <a:latin typeface="+mn-lt"/>
              <a:ea typeface="+mn-ea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600" noProof="0" dirty="0" smtClean="0">
              <a:latin typeface="+mn-lt"/>
              <a:ea typeface="+mn-ea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600" noProof="0" dirty="0" smtClean="0">
              <a:latin typeface="+mn-lt"/>
              <a:ea typeface="+mn-ea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400" noProof="0" dirty="0" smtClean="0">
                <a:latin typeface="+mn-lt"/>
                <a:ea typeface="+mn-ea"/>
              </a:rPr>
              <a:t>MAC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400" dirty="0" smtClean="0">
              <a:latin typeface="+mn-lt"/>
              <a:ea typeface="+mn-ea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400" noProof="0" dirty="0" smtClean="0">
              <a:latin typeface="+mn-lt"/>
              <a:ea typeface="+mn-ea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400" dirty="0" smtClean="0">
              <a:latin typeface="+mn-lt"/>
              <a:ea typeface="+mn-ea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400" noProof="0" dirty="0" smtClean="0">
              <a:latin typeface="+mn-lt"/>
              <a:ea typeface="+mn-ea"/>
            </a:endParaRPr>
          </a:p>
          <a:p>
            <a:pPr lvl="1">
              <a:buSzPct val="90000"/>
              <a:defRPr/>
            </a:pPr>
            <a:endParaRPr lang="en-US" sz="2400" noProof="0" dirty="0" smtClean="0">
              <a:latin typeface="+mn-lt"/>
              <a:ea typeface="+mn-ea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400" noProof="0" dirty="0" smtClean="0">
                <a:latin typeface="+mn-lt"/>
                <a:ea typeface="+mn-ea"/>
              </a:rPr>
              <a:t>DAC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kumimoji="0" lang="en-US" sz="2400" b="0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400" noProof="0" dirty="0" smtClean="0">
              <a:latin typeface="+mn-lt"/>
              <a:ea typeface="+mn-ea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kumimoji="0" lang="en-US" sz="2400" b="0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400" noProof="0" dirty="0" smtClean="0">
              <a:latin typeface="+mn-lt"/>
              <a:ea typeface="+mn-ea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kumimoji="0" lang="en-US" sz="2400" b="0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59655" y="1364565"/>
            <a:ext cx="69284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Constraints</a:t>
            </a:r>
            <a:r>
              <a:rPr lang="en-US" altLang="zh-CN" sz="3200" dirty="0" smtClean="0"/>
              <a:t> at creation: </a:t>
            </a:r>
            <a:r>
              <a:rPr lang="en-US" sz="3200" dirty="0" err="1" smtClean="0"/>
              <a:t>LConstrObj</a:t>
            </a:r>
            <a:endParaRPr lang="en-US" sz="3200" dirty="0"/>
          </a:p>
        </p:txBody>
      </p:sp>
      <p:sp>
        <p:nvSpPr>
          <p:cNvPr id="12" name="TextBox 11"/>
          <p:cNvSpPr txBox="1"/>
          <p:nvPr/>
        </p:nvSpPr>
        <p:spPr>
          <a:xfrm>
            <a:off x="743239" y="4318769"/>
            <a:ext cx="82741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Constraints</a:t>
            </a:r>
            <a:r>
              <a:rPr lang="en-US" altLang="zh-CN" sz="3200" dirty="0" smtClean="0"/>
              <a:t> at modification: </a:t>
            </a:r>
            <a:r>
              <a:rPr lang="en-US" altLang="zh-CN" sz="3200" dirty="0" err="1" smtClean="0"/>
              <a:t>LConstrObjMod</a:t>
            </a:r>
            <a:endParaRPr lang="en-US" sz="3200" dirty="0"/>
          </a:p>
        </p:txBody>
      </p:sp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2371725" y="2315107"/>
          <a:ext cx="6645662" cy="703325"/>
        </p:xfrm>
        <a:graphic>
          <a:graphicData uri="http://schemas.openxmlformats.org/presentationml/2006/ole">
            <p:oleObj spid="_x0000_s3074" name="Equation" r:id="rId3" imgW="4076640" imgH="431640" progId="">
              <p:embed/>
            </p:oleObj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2371725" y="3406540"/>
          <a:ext cx="6645662" cy="370490"/>
        </p:xfrm>
        <a:graphic>
          <a:graphicData uri="http://schemas.openxmlformats.org/presentationml/2006/ole">
            <p:oleObj spid="_x0000_s3075" name="Equation" r:id="rId4" imgW="3644640" imgH="203040" progId="">
              <p:embed/>
            </p:oleObj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2371725" y="5584873"/>
          <a:ext cx="6645662" cy="702595"/>
        </p:xfrm>
        <a:graphic>
          <a:graphicData uri="http://schemas.openxmlformats.org/presentationml/2006/ole">
            <p:oleObj spid="_x0000_s3076" name="Equation" r:id="rId5" imgW="4076640" imgH="43164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AE6465F9-F51D-4261-B903-1E61C6D07A11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27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0485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3600" dirty="0" smtClean="0"/>
              <a:t>ABAC</a:t>
            </a:r>
            <a:r>
              <a:rPr lang="el-GR" sz="3600" dirty="0" smtClean="0"/>
              <a:t>α</a:t>
            </a:r>
            <a:r>
              <a:rPr lang="en-US" sz="3600" dirty="0" smtClean="0"/>
              <a:t> Model Structure</a:t>
            </a:r>
            <a:endParaRPr lang="en-US" sz="36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</a:t>
            </a:r>
            <a:r>
              <a:rPr lang="en-US" sz="1400" dirty="0" smtClean="0">
                <a:solidFill>
                  <a:srgbClr val="000000"/>
                </a:solidFill>
              </a:rPr>
              <a:t>Ravi  </a:t>
            </a:r>
            <a:r>
              <a:rPr lang="en-US" sz="1400" dirty="0">
                <a:solidFill>
                  <a:srgbClr val="000000"/>
                </a:solidFill>
              </a:rPr>
              <a:t>Sandhu</a:t>
            </a:r>
            <a:endParaRPr lang="en-GB" sz="1400" dirty="0">
              <a:solidFill>
                <a:srgbClr val="000000"/>
              </a:solidFill>
            </a:endParaRPr>
          </a:p>
        </p:txBody>
      </p:sp>
      <p:pic>
        <p:nvPicPr>
          <p:cNvPr id="8" name="内容占位符 6" descr="未命名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7319" y="2002868"/>
            <a:ext cx="8673473" cy="3576742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223260" y="971550"/>
            <a:ext cx="32111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Policy Configuration Points</a:t>
            </a:r>
            <a:endParaRPr lang="en-US" b="1" dirty="0">
              <a:solidFill>
                <a:srgbClr val="FF0000"/>
              </a:solidFill>
            </a:endParaRPr>
          </a:p>
        </p:txBody>
      </p:sp>
      <p:cxnSp>
        <p:nvCxnSpPr>
          <p:cNvPr id="11" name="Straight Arrow Connector 10"/>
          <p:cNvCxnSpPr>
            <a:stCxn id="9" idx="2"/>
          </p:cNvCxnSpPr>
          <p:nvPr/>
        </p:nvCxnSpPr>
        <p:spPr bwMode="auto">
          <a:xfrm flipH="1">
            <a:off x="3223260" y="1340882"/>
            <a:ext cx="1605568" cy="661986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" name="Straight Arrow Connector 11"/>
          <p:cNvCxnSpPr>
            <a:stCxn id="9" idx="2"/>
          </p:cNvCxnSpPr>
          <p:nvPr/>
        </p:nvCxnSpPr>
        <p:spPr bwMode="auto">
          <a:xfrm>
            <a:off x="4828828" y="1340882"/>
            <a:ext cx="1331942" cy="661986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4828828" y="1340882"/>
            <a:ext cx="1605567" cy="2385298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4" name="TextBox 13"/>
          <p:cNvSpPr txBox="1"/>
          <p:nvPr/>
        </p:nvSpPr>
        <p:spPr>
          <a:xfrm>
            <a:off x="1994246" y="5730240"/>
            <a:ext cx="603825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1" algn="ctr">
              <a:buSzPct val="90000"/>
              <a:defRPr/>
            </a:pPr>
            <a:r>
              <a:rPr lang="en-US" b="1" dirty="0" smtClean="0">
                <a:solidFill>
                  <a:srgbClr val="FF0000"/>
                </a:solidFill>
              </a:rPr>
              <a:t>Future work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b="1" dirty="0" smtClean="0">
                <a:solidFill>
                  <a:srgbClr val="FF0000"/>
                </a:solidFill>
              </a:rPr>
              <a:t>increasing the sophistication of the ABAC</a:t>
            </a:r>
            <a:r>
              <a:rPr lang="el-GR" b="1" dirty="0" smtClean="0">
                <a:solidFill>
                  <a:srgbClr val="FF0000"/>
                </a:solidFill>
              </a:rPr>
              <a:t>α</a:t>
            </a:r>
            <a:r>
              <a:rPr lang="en-US" b="1" dirty="0" smtClean="0">
                <a:solidFill>
                  <a:srgbClr val="FF0000"/>
                </a:solidFill>
              </a:rPr>
              <a:t> PCPs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b="1" dirty="0" smtClean="0">
                <a:solidFill>
                  <a:srgbClr val="FF0000"/>
                </a:solidFill>
              </a:rPr>
              <a:t>discovering additional PCPs</a:t>
            </a:r>
          </a:p>
          <a:p>
            <a:endParaRPr 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AE6465F9-F51D-4261-B903-1E61C6D07A11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28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0485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3600" b="1" dirty="0" smtClean="0">
                <a:solidFill>
                  <a:srgbClr val="131F49"/>
                </a:solidFill>
              </a:rPr>
              <a:t>ABAC Research Agenda</a:t>
            </a:r>
            <a:endParaRPr lang="en-US" sz="36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</a:t>
            </a:r>
            <a:r>
              <a:rPr lang="en-US" sz="1400" dirty="0" smtClean="0">
                <a:solidFill>
                  <a:srgbClr val="000000"/>
                </a:solidFill>
              </a:rPr>
              <a:t>Ravi  </a:t>
            </a:r>
            <a:r>
              <a:rPr lang="en-US" sz="1400" dirty="0">
                <a:solidFill>
                  <a:srgbClr val="000000"/>
                </a:solidFill>
              </a:rPr>
              <a:t>Sandhu</a:t>
            </a:r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672042" y="4582583"/>
            <a:ext cx="8706790" cy="923960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2604161" y="2669915"/>
            <a:ext cx="5040314" cy="1660679"/>
          </a:xfrm>
          <a:prstGeom prst="rect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00794" tIns="50397" rIns="100794" bIns="50397" anchor="ctr"/>
          <a:lstStyle/>
          <a:p>
            <a:endParaRPr lang="en-US">
              <a:latin typeface="Gill Sans MT" pitchFamily="34" charset="0"/>
            </a:endParaRPr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1344084" y="4815323"/>
            <a:ext cx="7383708" cy="439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1. Foundational Principles and Theory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Line 7"/>
          <p:cNvSpPr>
            <a:spLocks noChangeShapeType="1"/>
          </p:cNvSpPr>
          <p:nvPr/>
        </p:nvSpPr>
        <p:spPr bwMode="auto">
          <a:xfrm>
            <a:off x="2604161" y="3574625"/>
            <a:ext cx="5040313" cy="2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lIns="100794" tIns="50397" rIns="100794" bIns="50397"/>
          <a:lstStyle/>
          <a:p>
            <a:endParaRPr lang="en-US"/>
          </a:p>
        </p:txBody>
      </p:sp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2772172" y="3658623"/>
            <a:ext cx="4452276" cy="441047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 wrap="square" lIns="100794" tIns="50397" rIns="100794" bIns="50397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2. Core ABAC Models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 Box 15"/>
          <p:cNvSpPr txBox="1">
            <a:spLocks noChangeArrowheads="1"/>
          </p:cNvSpPr>
          <p:nvPr/>
        </p:nvSpPr>
        <p:spPr bwMode="auto">
          <a:xfrm>
            <a:off x="2695167" y="2710317"/>
            <a:ext cx="2261140" cy="778887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 wrap="square" lIns="100794" tIns="50397" rIns="100794" bIns="50397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3. Administrative</a:t>
            </a:r>
          </a:p>
          <a:p>
            <a:pPr algn="ctr">
              <a:spcBef>
                <a:spcPts val="0"/>
              </a:spcBef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ABAC Models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Line 9"/>
          <p:cNvSpPr>
            <a:spLocks noChangeShapeType="1"/>
          </p:cNvSpPr>
          <p:nvPr/>
        </p:nvSpPr>
        <p:spPr bwMode="auto">
          <a:xfrm flipH="1">
            <a:off x="4956307" y="2650667"/>
            <a:ext cx="0" cy="92396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lIns="100794" tIns="50397" rIns="100794" bIns="50397"/>
          <a:lstStyle/>
          <a:p>
            <a:endParaRPr lang="en-US"/>
          </a:p>
        </p:txBody>
      </p:sp>
      <p:sp>
        <p:nvSpPr>
          <p:cNvPr id="15" name="Text Box 15"/>
          <p:cNvSpPr txBox="1">
            <a:spLocks noChangeArrowheads="1"/>
          </p:cNvSpPr>
          <p:nvPr/>
        </p:nvSpPr>
        <p:spPr bwMode="auto">
          <a:xfrm>
            <a:off x="5292328" y="2710317"/>
            <a:ext cx="2093130" cy="778887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4. Extended</a:t>
            </a:r>
          </a:p>
          <a:p>
            <a:pPr algn="ctr">
              <a:spcBef>
                <a:spcPts val="0"/>
              </a:spcBef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ABAC Models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5"/>
          <p:cNvSpPr>
            <a:spLocks noChangeArrowheads="1"/>
          </p:cNvSpPr>
          <p:nvPr/>
        </p:nvSpPr>
        <p:spPr bwMode="auto">
          <a:xfrm>
            <a:off x="588036" y="2650666"/>
            <a:ext cx="1764110" cy="166067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00794" tIns="50397" rIns="100794" bIns="50397" anchor="ctr"/>
          <a:lstStyle/>
          <a:p>
            <a:endParaRPr lang="en-US">
              <a:latin typeface="Gill Sans MT" pitchFamily="34" charset="0"/>
            </a:endParaRPr>
          </a:p>
        </p:txBody>
      </p:sp>
      <p:sp>
        <p:nvSpPr>
          <p:cNvPr id="18" name="Text Box 15"/>
          <p:cNvSpPr txBox="1">
            <a:spLocks noChangeArrowheads="1"/>
          </p:cNvSpPr>
          <p:nvPr/>
        </p:nvSpPr>
        <p:spPr bwMode="auto">
          <a:xfrm>
            <a:off x="756047" y="2875029"/>
            <a:ext cx="1512094" cy="111958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 lIns="100794" tIns="50397" rIns="100794" bIns="50397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5. ABAC Policy Languages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5"/>
          <p:cNvSpPr>
            <a:spLocks noChangeArrowheads="1"/>
          </p:cNvSpPr>
          <p:nvPr/>
        </p:nvSpPr>
        <p:spPr bwMode="auto">
          <a:xfrm>
            <a:off x="7812484" y="2669915"/>
            <a:ext cx="1932120" cy="166067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00794" tIns="50397" rIns="100794" bIns="50397" anchor="ctr"/>
          <a:lstStyle/>
          <a:p>
            <a:endParaRPr lang="en-US">
              <a:latin typeface="Gill Sans MT" pitchFamily="34" charset="0"/>
            </a:endParaRPr>
          </a:p>
        </p:txBody>
      </p:sp>
      <p:sp>
        <p:nvSpPr>
          <p:cNvPr id="20" name="Text Box 15"/>
          <p:cNvSpPr txBox="1">
            <a:spLocks noChangeArrowheads="1"/>
          </p:cNvSpPr>
          <p:nvPr/>
        </p:nvSpPr>
        <p:spPr bwMode="auto">
          <a:xfrm>
            <a:off x="7896490" y="2894278"/>
            <a:ext cx="1764109" cy="111958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 lIns="100794" tIns="50397" rIns="100794" bIns="50397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6. ABAC Enforcement Architectures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Rectangle 3"/>
          <p:cNvSpPr>
            <a:spLocks noChangeArrowheads="1"/>
          </p:cNvSpPr>
          <p:nvPr/>
        </p:nvSpPr>
        <p:spPr bwMode="auto">
          <a:xfrm>
            <a:off x="672042" y="1558713"/>
            <a:ext cx="8820546" cy="923960"/>
          </a:xfrm>
          <a:prstGeom prst="rect">
            <a:avLst/>
          </a:prstGeom>
          <a:solidFill>
            <a:srgbClr val="FFFDB5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4" name="Text Box 23"/>
          <p:cNvSpPr txBox="1">
            <a:spLocks noChangeArrowheads="1"/>
          </p:cNvSpPr>
          <p:nvPr/>
        </p:nvSpPr>
        <p:spPr bwMode="auto">
          <a:xfrm>
            <a:off x="1260079" y="1810703"/>
            <a:ext cx="7383708" cy="441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7. ABAC Design and Engineering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AE6465F9-F51D-4261-B903-1E61C6D07A11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29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0485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3600" b="1" dirty="0" smtClean="0">
                <a:solidFill>
                  <a:srgbClr val="131F49"/>
                </a:solidFill>
              </a:rPr>
              <a:t>ABAC Research Agenda</a:t>
            </a:r>
            <a:endParaRPr lang="en-US" sz="36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</a:t>
            </a:r>
            <a:r>
              <a:rPr lang="en-US" sz="1400" dirty="0" smtClean="0">
                <a:solidFill>
                  <a:srgbClr val="000000"/>
                </a:solidFill>
              </a:rPr>
              <a:t>Ravi  </a:t>
            </a:r>
            <a:r>
              <a:rPr lang="en-US" sz="1400" dirty="0">
                <a:solidFill>
                  <a:srgbClr val="000000"/>
                </a:solidFill>
              </a:rPr>
              <a:t>Sandhu</a:t>
            </a:r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672042" y="4582583"/>
            <a:ext cx="8706790" cy="923960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2604161" y="2669915"/>
            <a:ext cx="5040314" cy="1660679"/>
          </a:xfrm>
          <a:prstGeom prst="rect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00794" tIns="50397" rIns="100794" bIns="50397" anchor="ctr"/>
          <a:lstStyle/>
          <a:p>
            <a:endParaRPr lang="en-US">
              <a:latin typeface="Gill Sans MT" pitchFamily="34" charset="0"/>
            </a:endParaRPr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1344084" y="4815323"/>
            <a:ext cx="7383708" cy="439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1. Foundational Principles and Theory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Line 7"/>
          <p:cNvSpPr>
            <a:spLocks noChangeShapeType="1"/>
          </p:cNvSpPr>
          <p:nvPr/>
        </p:nvSpPr>
        <p:spPr bwMode="auto">
          <a:xfrm>
            <a:off x="2604161" y="3574625"/>
            <a:ext cx="5040313" cy="2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lIns="100794" tIns="50397" rIns="100794" bIns="50397"/>
          <a:lstStyle/>
          <a:p>
            <a:endParaRPr lang="en-US"/>
          </a:p>
        </p:txBody>
      </p:sp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2772172" y="3555753"/>
            <a:ext cx="4452276" cy="778887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 wrap="square" lIns="100794" tIns="50397" rIns="100794" bIns="50397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2. Core ABAC Models</a:t>
            </a:r>
          </a:p>
          <a:p>
            <a:pPr algn="ctr">
              <a:spcBef>
                <a:spcPts val="0"/>
              </a:spcBef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Initial Results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 Box 15"/>
          <p:cNvSpPr txBox="1">
            <a:spLocks noChangeArrowheads="1"/>
          </p:cNvSpPr>
          <p:nvPr/>
        </p:nvSpPr>
        <p:spPr bwMode="auto">
          <a:xfrm>
            <a:off x="2695167" y="2710317"/>
            <a:ext cx="2261140" cy="778887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 wrap="square" lIns="100794" tIns="50397" rIns="100794" bIns="50397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3. Administrative</a:t>
            </a:r>
          </a:p>
          <a:p>
            <a:pPr algn="ctr">
              <a:spcBef>
                <a:spcPts val="0"/>
              </a:spcBef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ABAC Models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Line 9"/>
          <p:cNvSpPr>
            <a:spLocks noChangeShapeType="1"/>
          </p:cNvSpPr>
          <p:nvPr/>
        </p:nvSpPr>
        <p:spPr bwMode="auto">
          <a:xfrm flipH="1">
            <a:off x="4956307" y="2650667"/>
            <a:ext cx="0" cy="92396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lIns="100794" tIns="50397" rIns="100794" bIns="50397"/>
          <a:lstStyle/>
          <a:p>
            <a:endParaRPr lang="en-US"/>
          </a:p>
        </p:txBody>
      </p:sp>
      <p:sp>
        <p:nvSpPr>
          <p:cNvPr id="15" name="Text Box 15"/>
          <p:cNvSpPr txBox="1">
            <a:spLocks noChangeArrowheads="1"/>
          </p:cNvSpPr>
          <p:nvPr/>
        </p:nvSpPr>
        <p:spPr bwMode="auto">
          <a:xfrm>
            <a:off x="5292328" y="2710317"/>
            <a:ext cx="2093130" cy="778887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4. Extended</a:t>
            </a:r>
          </a:p>
          <a:p>
            <a:pPr algn="ctr">
              <a:spcBef>
                <a:spcPts val="0"/>
              </a:spcBef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ABAC Models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5"/>
          <p:cNvSpPr>
            <a:spLocks noChangeArrowheads="1"/>
          </p:cNvSpPr>
          <p:nvPr/>
        </p:nvSpPr>
        <p:spPr bwMode="auto">
          <a:xfrm>
            <a:off x="588036" y="2650666"/>
            <a:ext cx="1764110" cy="166067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00794" tIns="50397" rIns="100794" bIns="50397" anchor="ctr"/>
          <a:lstStyle/>
          <a:p>
            <a:endParaRPr lang="en-US">
              <a:latin typeface="Gill Sans MT" pitchFamily="34" charset="0"/>
            </a:endParaRPr>
          </a:p>
        </p:txBody>
      </p:sp>
      <p:sp>
        <p:nvSpPr>
          <p:cNvPr id="18" name="Text Box 15"/>
          <p:cNvSpPr txBox="1">
            <a:spLocks noChangeArrowheads="1"/>
          </p:cNvSpPr>
          <p:nvPr/>
        </p:nvSpPr>
        <p:spPr bwMode="auto">
          <a:xfrm>
            <a:off x="756047" y="2875029"/>
            <a:ext cx="1512094" cy="111958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 lIns="100794" tIns="50397" rIns="100794" bIns="50397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5. ABAC Policy Languages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5"/>
          <p:cNvSpPr>
            <a:spLocks noChangeArrowheads="1"/>
          </p:cNvSpPr>
          <p:nvPr/>
        </p:nvSpPr>
        <p:spPr bwMode="auto">
          <a:xfrm>
            <a:off x="7812484" y="2669915"/>
            <a:ext cx="1932120" cy="166067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00794" tIns="50397" rIns="100794" bIns="50397" anchor="ctr"/>
          <a:lstStyle/>
          <a:p>
            <a:endParaRPr lang="en-US">
              <a:latin typeface="Gill Sans MT" pitchFamily="34" charset="0"/>
            </a:endParaRPr>
          </a:p>
        </p:txBody>
      </p:sp>
      <p:sp>
        <p:nvSpPr>
          <p:cNvPr id="20" name="Text Box 15"/>
          <p:cNvSpPr txBox="1">
            <a:spLocks noChangeArrowheads="1"/>
          </p:cNvSpPr>
          <p:nvPr/>
        </p:nvSpPr>
        <p:spPr bwMode="auto">
          <a:xfrm>
            <a:off x="7896490" y="2894278"/>
            <a:ext cx="1764109" cy="111958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 lIns="100794" tIns="50397" rIns="100794" bIns="50397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6. ABAC Enforcement Architectures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Rectangle 3"/>
          <p:cNvSpPr>
            <a:spLocks noChangeArrowheads="1"/>
          </p:cNvSpPr>
          <p:nvPr/>
        </p:nvSpPr>
        <p:spPr bwMode="auto">
          <a:xfrm>
            <a:off x="672042" y="1558713"/>
            <a:ext cx="8820546" cy="923960"/>
          </a:xfrm>
          <a:prstGeom prst="rect">
            <a:avLst/>
          </a:prstGeom>
          <a:solidFill>
            <a:srgbClr val="FFFDB5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4" name="Text Box 23"/>
          <p:cNvSpPr txBox="1">
            <a:spLocks noChangeArrowheads="1"/>
          </p:cNvSpPr>
          <p:nvPr/>
        </p:nvSpPr>
        <p:spPr bwMode="auto">
          <a:xfrm>
            <a:off x="1260079" y="1810703"/>
            <a:ext cx="7383708" cy="441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7. ABAC Design and Engineering</a:t>
            </a:r>
          </a:p>
        </p:txBody>
      </p:sp>
      <p:sp>
        <p:nvSpPr>
          <p:cNvPr id="21" name="Rectangle 20"/>
          <p:cNvSpPr/>
          <p:nvPr/>
        </p:nvSpPr>
        <p:spPr bwMode="auto">
          <a:xfrm>
            <a:off x="2604161" y="3574625"/>
            <a:ext cx="5040313" cy="755969"/>
          </a:xfrm>
          <a:prstGeom prst="rect">
            <a:avLst/>
          </a:prstGeom>
          <a:solidFill>
            <a:srgbClr val="FF0000">
              <a:alpha val="44000"/>
            </a:srgbClr>
          </a:solidFill>
          <a:ln w="317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1277938"/>
            <a:ext cx="9069387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Cyberspace will become orders of magnitude more complex and confused very quickly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Overall this is a very positive development and will enrich human society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It will be messy but need not be chaotic!</a:t>
            </a: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b="1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Prognosis: Cyberspace</a:t>
            </a:r>
            <a:endParaRPr lang="en-US" sz="36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AE6465F9-F51D-4261-B903-1E61C6D07A11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30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0485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2400" b="1" dirty="0" smtClean="0">
                <a:solidFill>
                  <a:srgbClr val="131F49"/>
                </a:solidFill>
              </a:rPr>
              <a:t>ABAC Research Agenda: </a:t>
            </a:r>
          </a:p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2400" b="1" dirty="0" smtClean="0">
                <a:solidFill>
                  <a:srgbClr val="131F49"/>
                </a:solidFill>
              </a:rPr>
              <a:t>RBAC Inspiration</a:t>
            </a:r>
            <a:endParaRPr lang="en-US" sz="24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</a:t>
            </a:r>
            <a:r>
              <a:rPr lang="en-US" sz="1400" dirty="0" smtClean="0">
                <a:solidFill>
                  <a:srgbClr val="000000"/>
                </a:solidFill>
              </a:rPr>
              <a:t>Ravi  </a:t>
            </a:r>
            <a:r>
              <a:rPr lang="en-US" sz="1400" dirty="0">
                <a:solidFill>
                  <a:srgbClr val="000000"/>
                </a:solidFill>
              </a:rPr>
              <a:t>Sandhu</a:t>
            </a:r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21" name="Rectangle 2"/>
          <p:cNvSpPr>
            <a:spLocks noChangeArrowheads="1"/>
          </p:cNvSpPr>
          <p:nvPr/>
        </p:nvSpPr>
        <p:spPr bwMode="auto">
          <a:xfrm>
            <a:off x="672042" y="4685453"/>
            <a:ext cx="8706790" cy="923960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2" name="Rectangle 5"/>
          <p:cNvSpPr>
            <a:spLocks noChangeArrowheads="1"/>
          </p:cNvSpPr>
          <p:nvPr/>
        </p:nvSpPr>
        <p:spPr bwMode="auto">
          <a:xfrm>
            <a:off x="2268141" y="2501547"/>
            <a:ext cx="5712354" cy="2099910"/>
          </a:xfrm>
          <a:prstGeom prst="rect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00794" tIns="50397" rIns="100794" bIns="50397" anchor="ctr"/>
          <a:lstStyle/>
          <a:p>
            <a:endParaRPr lang="en-US">
              <a:latin typeface="Gill Sans MT" pitchFamily="34" charset="0"/>
            </a:endParaRPr>
          </a:p>
        </p:txBody>
      </p:sp>
      <p:sp>
        <p:nvSpPr>
          <p:cNvPr id="25" name="Text Box 6"/>
          <p:cNvSpPr txBox="1">
            <a:spLocks noChangeArrowheads="1"/>
          </p:cNvSpPr>
          <p:nvPr/>
        </p:nvSpPr>
        <p:spPr bwMode="auto">
          <a:xfrm>
            <a:off x="1260078" y="4769450"/>
            <a:ext cx="7560469" cy="901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0794" tIns="50397" rIns="100794" bIns="50397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300" b="1" dirty="0" smtClean="0">
                <a:latin typeface="Times New Roman" pitchFamily="18" charset="0"/>
                <a:cs typeface="Times New Roman" pitchFamily="18" charset="0"/>
              </a:rPr>
              <a:t>1. Foundational Principles and Theory</a:t>
            </a:r>
          </a:p>
          <a:p>
            <a:pPr algn="ctr">
              <a:spcBef>
                <a:spcPts val="0"/>
              </a:spcBef>
            </a:pPr>
            <a:r>
              <a:rPr lang="en-US" sz="1300" b="1" dirty="0" smtClean="0">
                <a:latin typeface="Times New Roman" pitchFamily="18" charset="0"/>
                <a:cs typeface="Times New Roman" pitchFamily="18" charset="0"/>
              </a:rPr>
              <a:t>Principles</a:t>
            </a:r>
            <a:r>
              <a:rPr lang="en-US" sz="1300" dirty="0" smtClean="0">
                <a:latin typeface="Times New Roman" pitchFamily="18" charset="0"/>
                <a:cs typeface="Times New Roman" pitchFamily="18" charset="0"/>
              </a:rPr>
              <a:t>: RBAC96 (1996), OM-AM (2000), NIST Standard (2000, 2004), PEI (2006), ASCAA (2008)</a:t>
            </a:r>
          </a:p>
          <a:p>
            <a:pPr algn="ctr">
              <a:spcBef>
                <a:spcPts val="0"/>
              </a:spcBef>
            </a:pPr>
            <a:r>
              <a:rPr lang="en-US" sz="1300" b="1" dirty="0" smtClean="0">
                <a:latin typeface="Times New Roman" pitchFamily="18" charset="0"/>
                <a:cs typeface="Times New Roman" pitchFamily="18" charset="0"/>
              </a:rPr>
              <a:t>Theory</a:t>
            </a:r>
            <a:r>
              <a:rPr lang="en-US" sz="1300" dirty="0" smtClean="0">
                <a:latin typeface="Times New Roman" pitchFamily="18" charset="0"/>
                <a:cs typeface="Times New Roman" pitchFamily="18" charset="0"/>
              </a:rPr>
              <a:t>: ATAM Simulation (1999), LBAC-DAC Simulations (2000),  Li-</a:t>
            </a:r>
            <a:r>
              <a:rPr lang="en-US" sz="1300" dirty="0" err="1" smtClean="0">
                <a:latin typeface="Times New Roman" pitchFamily="18" charset="0"/>
                <a:cs typeface="Times New Roman" pitchFamily="18" charset="0"/>
              </a:rPr>
              <a:t>Tripunitara</a:t>
            </a:r>
            <a:r>
              <a:rPr lang="en-US" sz="1300" dirty="0" smtClean="0">
                <a:latin typeface="Times New Roman" pitchFamily="18" charset="0"/>
                <a:cs typeface="Times New Roman" pitchFamily="18" charset="0"/>
              </a:rPr>
              <a:t> (2006), </a:t>
            </a:r>
            <a:r>
              <a:rPr lang="en-US" sz="1300" dirty="0" err="1" smtClean="0">
                <a:latin typeface="Times New Roman" pitchFamily="18" charset="0"/>
                <a:cs typeface="Times New Roman" pitchFamily="18" charset="0"/>
              </a:rPr>
              <a:t>Stoller</a:t>
            </a:r>
            <a:r>
              <a:rPr lang="en-US" sz="1300" dirty="0" smtClean="0">
                <a:latin typeface="Times New Roman" pitchFamily="18" charset="0"/>
                <a:cs typeface="Times New Roman" pitchFamily="18" charset="0"/>
              </a:rPr>
              <a:t> et al (2006, 2007), </a:t>
            </a:r>
            <a:r>
              <a:rPr lang="en-US" sz="1300" dirty="0" err="1" smtClean="0">
                <a:latin typeface="Times New Roman" pitchFamily="18" charset="0"/>
                <a:cs typeface="Times New Roman" pitchFamily="18" charset="0"/>
              </a:rPr>
              <a:t>Jha</a:t>
            </a:r>
            <a:r>
              <a:rPr lang="en-US" sz="1300" dirty="0" smtClean="0">
                <a:latin typeface="Times New Roman" pitchFamily="18" charset="0"/>
                <a:cs typeface="Times New Roman" pitchFamily="18" charset="0"/>
              </a:rPr>
              <a:t> et al (2008)</a:t>
            </a:r>
            <a:endParaRPr lang="en-US" sz="13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Line 7"/>
          <p:cNvSpPr>
            <a:spLocks noChangeShapeType="1"/>
          </p:cNvSpPr>
          <p:nvPr/>
        </p:nvSpPr>
        <p:spPr bwMode="auto">
          <a:xfrm>
            <a:off x="2268141" y="3845489"/>
            <a:ext cx="5712354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lIns="100794" tIns="50397" rIns="100794" bIns="50397"/>
          <a:lstStyle/>
          <a:p>
            <a:endParaRPr lang="en-US"/>
          </a:p>
        </p:txBody>
      </p:sp>
      <p:sp>
        <p:nvSpPr>
          <p:cNvPr id="27" name="Text Box 8"/>
          <p:cNvSpPr txBox="1">
            <a:spLocks noChangeArrowheads="1"/>
          </p:cNvSpPr>
          <p:nvPr/>
        </p:nvSpPr>
        <p:spPr bwMode="auto">
          <a:xfrm>
            <a:off x="2772172" y="3929486"/>
            <a:ext cx="4452276" cy="655776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 wrap="square" lIns="100794" tIns="50397" rIns="100794" bIns="50397">
            <a:spAutoFit/>
          </a:bodyPr>
          <a:lstStyle/>
          <a:p>
            <a:pPr lvl="0" algn="ctr">
              <a:spcBef>
                <a:spcPct val="50000"/>
              </a:spcBef>
            </a:pPr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2. Core Models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 RBAC96 (1996), </a:t>
            </a:r>
            <a:r>
              <a:rPr lang="en-US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ANSI-NIST 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Standard (2000, 2004)</a:t>
            </a:r>
          </a:p>
        </p:txBody>
      </p:sp>
      <p:sp>
        <p:nvSpPr>
          <p:cNvPr id="28" name="Text Box 15"/>
          <p:cNvSpPr txBox="1">
            <a:spLocks noChangeArrowheads="1"/>
          </p:cNvSpPr>
          <p:nvPr/>
        </p:nvSpPr>
        <p:spPr bwMode="auto">
          <a:xfrm>
            <a:off x="2352146" y="2585544"/>
            <a:ext cx="2604161" cy="1025108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 wrap="square" lIns="100794" tIns="50397" rIns="100794" bIns="50397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1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3. Administrative Models</a:t>
            </a:r>
            <a:r>
              <a:rPr lang="en-US" sz="1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 ARBAC97 </a:t>
            </a:r>
            <a:r>
              <a:rPr lang="en-US" sz="1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(1997</a:t>
            </a:r>
            <a:r>
              <a:rPr lang="en-US" sz="1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US" sz="1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RBDM (2000), RDM (2000), RB-RBAC (2002), ARBAC02 </a:t>
            </a:r>
            <a:r>
              <a:rPr lang="en-US" sz="1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(2002), </a:t>
            </a:r>
            <a:r>
              <a:rPr lang="en-US" sz="1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PBDM (2003) ARBAC07 (2007), </a:t>
            </a:r>
            <a:r>
              <a:rPr lang="en-US" sz="1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SARBAC (</a:t>
            </a:r>
            <a:r>
              <a:rPr lang="en-US" sz="1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2003, 2007)</a:t>
            </a:r>
            <a:endParaRPr lang="en-US" sz="12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Line 9"/>
          <p:cNvSpPr>
            <a:spLocks noChangeShapeType="1"/>
          </p:cNvSpPr>
          <p:nvPr/>
        </p:nvSpPr>
        <p:spPr bwMode="auto">
          <a:xfrm flipH="1">
            <a:off x="4956307" y="2501547"/>
            <a:ext cx="0" cy="1343942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lIns="100794" tIns="50397" rIns="100794" bIns="50397"/>
          <a:lstStyle/>
          <a:p>
            <a:endParaRPr lang="en-US"/>
          </a:p>
        </p:txBody>
      </p:sp>
      <p:sp>
        <p:nvSpPr>
          <p:cNvPr id="30" name="Text Box 15"/>
          <p:cNvSpPr txBox="1">
            <a:spLocks noChangeArrowheads="1"/>
          </p:cNvSpPr>
          <p:nvPr/>
        </p:nvSpPr>
        <p:spPr bwMode="auto">
          <a:xfrm>
            <a:off x="5292328" y="2669540"/>
            <a:ext cx="2520156" cy="1025108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 wrap="square" lIns="100794" tIns="50397" rIns="100794" bIns="50397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1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4. Extended </a:t>
            </a:r>
            <a:r>
              <a:rPr lang="en-US" sz="1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Models</a:t>
            </a:r>
            <a:r>
              <a:rPr lang="en-US" sz="1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 TMAC (1997) Workflow (1999), T-RBAC (2000), </a:t>
            </a:r>
            <a:r>
              <a:rPr lang="en-US" sz="12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OrBAC</a:t>
            </a:r>
            <a:r>
              <a:rPr lang="en-US" sz="1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(2003), TRBAC (2001), RT (2003), GTRBAC (2005), GEO-RBAC (2005), P-RBAC (2007)</a:t>
            </a:r>
            <a:endParaRPr lang="en-US" sz="12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Rectangle 5"/>
          <p:cNvSpPr>
            <a:spLocks noChangeArrowheads="1"/>
          </p:cNvSpPr>
          <p:nvPr/>
        </p:nvSpPr>
        <p:spPr bwMode="auto">
          <a:xfrm>
            <a:off x="252016" y="2585544"/>
            <a:ext cx="1932121" cy="193191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00794" tIns="50397" rIns="100794" bIns="50397" anchor="ctr"/>
          <a:lstStyle/>
          <a:p>
            <a:endParaRPr lang="en-US">
              <a:latin typeface="Gill Sans MT" pitchFamily="34" charset="0"/>
            </a:endParaRPr>
          </a:p>
        </p:txBody>
      </p:sp>
      <p:sp>
        <p:nvSpPr>
          <p:cNvPr id="32" name="Text Box 15"/>
          <p:cNvSpPr txBox="1">
            <a:spLocks noChangeArrowheads="1"/>
          </p:cNvSpPr>
          <p:nvPr/>
        </p:nvSpPr>
        <p:spPr bwMode="auto">
          <a:xfrm>
            <a:off x="336022" y="2669541"/>
            <a:ext cx="1764110" cy="176377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 lIns="100794" tIns="50397" rIns="100794" bIns="50397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5. Policy Languages Constraints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: RCL (2000), Jaeger-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Tidswell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(2001),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Crampton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(2003), ROWLBAC (2008)</a:t>
            </a:r>
          </a:p>
          <a:p>
            <a:pPr algn="ctr">
              <a:spcBef>
                <a:spcPts val="0"/>
              </a:spcBef>
            </a:pP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ser-role assignment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>
              <a:spcBef>
                <a:spcPts val="0"/>
              </a:spcBef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RB-RBAC (2002), RT (2003)</a:t>
            </a:r>
          </a:p>
        </p:txBody>
      </p:sp>
      <p:sp>
        <p:nvSpPr>
          <p:cNvPr id="33" name="Rectangle 5"/>
          <p:cNvSpPr>
            <a:spLocks noChangeArrowheads="1"/>
          </p:cNvSpPr>
          <p:nvPr/>
        </p:nvSpPr>
        <p:spPr bwMode="auto">
          <a:xfrm>
            <a:off x="8064500" y="2585544"/>
            <a:ext cx="1932120" cy="201591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00794" tIns="50397" rIns="100794" bIns="50397" anchor="ctr"/>
          <a:lstStyle/>
          <a:p>
            <a:endParaRPr lang="en-US">
              <a:latin typeface="Gill Sans MT" pitchFamily="34" charset="0"/>
            </a:endParaRPr>
          </a:p>
        </p:txBody>
      </p:sp>
      <p:sp>
        <p:nvSpPr>
          <p:cNvPr id="34" name="Text Box 15"/>
          <p:cNvSpPr txBox="1">
            <a:spLocks noChangeArrowheads="1"/>
          </p:cNvSpPr>
          <p:nvPr/>
        </p:nvSpPr>
        <p:spPr bwMode="auto">
          <a:xfrm>
            <a:off x="8148505" y="2782542"/>
            <a:ext cx="1764109" cy="157910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 lIns="100794" tIns="50397" rIns="100794" bIns="50397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6. Enforcement Architectures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Ferraiolo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et al (1999), OM-AM (2000), Park et al (2001),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xoRBAC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(2001), RCC (2003), RB-GACA (2005), XACML Profiles (2004, 2005, 2006)</a:t>
            </a:r>
            <a:endParaRPr lang="en-US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Rectangle 3"/>
          <p:cNvSpPr>
            <a:spLocks noChangeArrowheads="1"/>
          </p:cNvSpPr>
          <p:nvPr/>
        </p:nvSpPr>
        <p:spPr bwMode="auto">
          <a:xfrm>
            <a:off x="588037" y="1325598"/>
            <a:ext cx="8904551" cy="923960"/>
          </a:xfrm>
          <a:prstGeom prst="rect">
            <a:avLst/>
          </a:prstGeom>
          <a:solidFill>
            <a:srgbClr val="FFFDB5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500" dirty="0">
              <a:latin typeface="+mn-lt"/>
            </a:endParaRPr>
          </a:p>
        </p:txBody>
      </p:sp>
      <p:sp>
        <p:nvSpPr>
          <p:cNvPr id="36" name="Text Box 23"/>
          <p:cNvSpPr txBox="1">
            <a:spLocks noChangeArrowheads="1"/>
          </p:cNvSpPr>
          <p:nvPr/>
        </p:nvSpPr>
        <p:spPr bwMode="auto">
          <a:xfrm>
            <a:off x="672042" y="1409595"/>
            <a:ext cx="8736542" cy="1025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0794" tIns="50397" rIns="100794" bIns="50397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500" b="1" dirty="0" smtClean="0">
                <a:latin typeface="Times New Roman" pitchFamily="18" charset="0"/>
                <a:cs typeface="Times New Roman" pitchFamily="18" charset="0"/>
              </a:rPr>
              <a:t>7. Design and Engineering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ctr">
              <a:spcBef>
                <a:spcPts val="0"/>
              </a:spcBef>
            </a:pPr>
            <a:r>
              <a:rPr lang="en-US" sz="1500" b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1500" b="1" dirty="0" smtClean="0">
                <a:latin typeface="Times New Roman" pitchFamily="18" charset="0"/>
                <a:cs typeface="Times New Roman" pitchFamily="18" charset="0"/>
              </a:rPr>
              <a:t>ole engineering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1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Coyne (1996), Thomsen et al (1999), Epstein-Sandhu (2001), </a:t>
            </a: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Strembeck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 (2005)</a:t>
            </a:r>
          </a:p>
          <a:p>
            <a:pPr algn="ctr">
              <a:spcBef>
                <a:spcPts val="0"/>
              </a:spcBef>
            </a:pPr>
            <a:r>
              <a:rPr lang="en-US" sz="1500" b="1" dirty="0" smtClean="0">
                <a:latin typeface="Times New Roman" pitchFamily="18" charset="0"/>
                <a:cs typeface="Times New Roman" pitchFamily="18" charset="0"/>
              </a:rPr>
              <a:t>Role mining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Kuhlmann-Schimpf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 (2003), </a:t>
            </a: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RoleMiner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 (2006, 2007),  Minimal Perturbation (2008)</a:t>
            </a:r>
          </a:p>
          <a:p>
            <a:pPr algn="ctr">
              <a:spcBef>
                <a:spcPts val="0"/>
              </a:spcBef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15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916067" y="5945399"/>
            <a:ext cx="7885147" cy="378777"/>
          </a:xfrm>
          <a:prstGeom prst="rect">
            <a:avLst/>
          </a:prstGeom>
          <a:noFill/>
        </p:spPr>
        <p:txBody>
          <a:bodyPr wrap="none" lIns="100794" tIns="50397" rIns="100794" bIns="50397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NOTE: Only a small sampling of the RBAC literature is cited in this diagram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Content Placeholder 2"/>
          <p:cNvSpPr>
            <a:spLocks noGrp="1"/>
          </p:cNvSpPr>
          <p:nvPr>
            <p:ph idx="4294967295"/>
          </p:nvPr>
        </p:nvSpPr>
        <p:spPr>
          <a:xfrm>
            <a:off x="2914968" y="902970"/>
            <a:ext cx="3977322" cy="2388870"/>
          </a:xfrm>
          <a:ln w="31750">
            <a:solidFill>
              <a:srgbClr val="002060"/>
            </a:solidFill>
          </a:ln>
        </p:spPr>
        <p:txBody>
          <a:bodyPr/>
          <a:lstStyle/>
          <a:p>
            <a:pPr>
              <a:buSzPct val="90000"/>
              <a:buNone/>
            </a:pPr>
            <a:r>
              <a:rPr lang="en-US" sz="3200" dirty="0" smtClean="0">
                <a:ea typeface="ＭＳ Ｐゴシック" pitchFamily="34" charset="-128"/>
              </a:rPr>
              <a:t> </a:t>
            </a:r>
            <a:r>
              <a:rPr lang="en-US" sz="3200" b="1" dirty="0" smtClean="0">
                <a:ea typeface="ＭＳ Ｐゴシック" pitchFamily="34" charset="-128"/>
              </a:rPr>
              <a:t>Rights to attributes</a:t>
            </a:r>
          </a:p>
          <a:p>
            <a:pPr>
              <a:buSzPct val="90000"/>
              <a:buFont typeface="Wingdings" pitchFamily="2" charset="2"/>
              <a:buChar char="v"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 Rights</a:t>
            </a:r>
          </a:p>
          <a:p>
            <a:pPr>
              <a:buSzPct val="90000"/>
              <a:buFont typeface="Wingdings" pitchFamily="2" charset="2"/>
              <a:buChar char="v"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 Labels</a:t>
            </a:r>
          </a:p>
          <a:p>
            <a:pPr>
              <a:buSzPct val="90000"/>
              <a:buFont typeface="Wingdings" pitchFamily="2" charset="2"/>
              <a:buChar char="v"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 Roles</a:t>
            </a:r>
          </a:p>
          <a:p>
            <a:pPr>
              <a:buSzPct val="90000"/>
              <a:buFont typeface="Wingdings" pitchFamily="2" charset="2"/>
              <a:buChar char="v"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 Attributes</a:t>
            </a:r>
          </a:p>
          <a:p>
            <a:pPr>
              <a:buSzPct val="90000"/>
              <a:buFont typeface="Wingdings" pitchFamily="2" charset="2"/>
              <a:buChar char="v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430F73F-C38F-44D6-905D-29ACD7DCCFFC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31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30725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3200" b="1" kern="0" dirty="0" smtClean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Authorization Leap</a:t>
            </a:r>
            <a:endParaRPr lang="en-US" sz="32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617220" y="4069080"/>
            <a:ext cx="2880360" cy="2446020"/>
          </a:xfrm>
          <a:prstGeom prst="rect">
            <a:avLst/>
          </a:prstGeom>
          <a:noFill/>
          <a:ln w="31750">
            <a:solidFill>
              <a:srgbClr val="002060"/>
            </a:solidFill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431800" marR="0" lvl="0" indent="-32385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tabLst/>
              <a:defRPr/>
            </a:pP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ＭＳ Ｐゴシック" charset="-128"/>
              </a:rPr>
              <a:t>Benefits</a:t>
            </a:r>
          </a:p>
          <a:p>
            <a:pPr marL="431800" indent="-287338" eaLnBrk="0" hangingPunct="0">
              <a:buClr>
                <a:srgbClr val="000000"/>
              </a:buClr>
              <a:buSzPct val="90000"/>
              <a:buFont typeface="Wingdings" pitchFamily="2" charset="2"/>
              <a:buChar char="v"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</a:rPr>
              <a:t> Decentralized</a:t>
            </a:r>
          </a:p>
          <a:p>
            <a:pPr marL="431800" indent="-287338" eaLnBrk="0" hangingPunct="0">
              <a:buClr>
                <a:srgbClr val="000000"/>
              </a:buClr>
              <a:buSzPct val="90000"/>
              <a:buFont typeface="Wingdings" pitchFamily="2" charset="2"/>
              <a:buChar char="v"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</a:rPr>
              <a:t> Dynamic</a:t>
            </a:r>
          </a:p>
          <a:p>
            <a:pPr marL="431800" indent="-287338" eaLnBrk="0" hangingPunct="0">
              <a:buClr>
                <a:srgbClr val="000000"/>
              </a:buClr>
              <a:buSzPct val="90000"/>
              <a:buFont typeface="Wingdings" pitchFamily="2" charset="2"/>
              <a:buChar char="v"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</a:rPr>
              <a:t> Contextual</a:t>
            </a:r>
          </a:p>
          <a:p>
            <a:pPr marL="431800" indent="-287338" eaLnBrk="0" hangingPunct="0">
              <a:buClr>
                <a:srgbClr val="000000"/>
              </a:buClr>
              <a:buSzPct val="90000"/>
              <a:buFont typeface="Wingdings" pitchFamily="2" charset="2"/>
              <a:buChar char="v"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</a:rPr>
              <a:t> Consolidated</a:t>
            </a: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6256338" y="4072890"/>
            <a:ext cx="2727642" cy="2446020"/>
          </a:xfrm>
          <a:prstGeom prst="rect">
            <a:avLst/>
          </a:prstGeom>
          <a:noFill/>
          <a:ln w="31750">
            <a:solidFill>
              <a:srgbClr val="002060"/>
            </a:solidFill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431800" marR="0" lvl="0" indent="-32385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tabLst/>
              <a:defRPr/>
            </a:pP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ＭＳ Ｐゴシック" charset="-128"/>
              </a:rPr>
              <a:t>Risks</a:t>
            </a:r>
          </a:p>
          <a:p>
            <a:pPr marL="431800" indent="-287338" eaLnBrk="0" hangingPunct="0">
              <a:buClr>
                <a:srgbClr val="000000"/>
              </a:buClr>
              <a:buSzPct val="90000"/>
              <a:buFont typeface="Wingdings" pitchFamily="2" charset="2"/>
              <a:buChar char="v"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</a:rPr>
              <a:t> Complexity</a:t>
            </a:r>
          </a:p>
          <a:p>
            <a:pPr marL="431800" indent="-287338" eaLnBrk="0" hangingPunct="0">
              <a:buClr>
                <a:srgbClr val="000000"/>
              </a:buClr>
              <a:buSzPct val="90000"/>
              <a:buFont typeface="Wingdings" pitchFamily="2" charset="2"/>
              <a:buChar char="v"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</a:rPr>
              <a:t> Confusion</a:t>
            </a:r>
          </a:p>
          <a:p>
            <a:pPr marL="431800" indent="-287338" eaLnBrk="0" hangingPunct="0">
              <a:buClr>
                <a:srgbClr val="000000"/>
              </a:buClr>
              <a:buSzPct val="90000"/>
              <a:buFont typeface="Wingdings" pitchFamily="2" charset="2"/>
              <a:buChar char="v"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</a:rPr>
              <a:t> Attribute</a:t>
            </a:r>
            <a:r>
              <a:rPr kumimoji="0" lang="en-US" sz="28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</a:rPr>
              <a:t> trust</a:t>
            </a:r>
          </a:p>
          <a:p>
            <a:pPr marL="431800" indent="-287338" eaLnBrk="0" hangingPunct="0">
              <a:buClr>
                <a:srgbClr val="000000"/>
              </a:buClr>
              <a:buSzPct val="90000"/>
              <a:buFont typeface="Wingdings" pitchFamily="2" charset="2"/>
              <a:buChar char="v"/>
            </a:pPr>
            <a:r>
              <a:rPr lang="en-US" sz="2800" kern="0" dirty="0" smtClean="0"/>
              <a:t> Policy trust</a:t>
            </a: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0982" y="3384560"/>
            <a:ext cx="12859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</a:rPr>
              <a:t>Messy</a:t>
            </a:r>
            <a:endParaRPr lang="en-US" sz="2800" b="1" dirty="0">
              <a:solidFill>
                <a:srgbClr val="C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238482" y="3388370"/>
            <a:ext cx="15039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</a:rPr>
              <a:t>Chaotic</a:t>
            </a:r>
            <a:endParaRPr lang="en-US" sz="2800" b="1" dirty="0">
              <a:solidFill>
                <a:srgbClr val="C00000"/>
              </a:solidFill>
            </a:endParaRPr>
          </a:p>
        </p:txBody>
      </p:sp>
      <p:cxnSp>
        <p:nvCxnSpPr>
          <p:cNvPr id="15" name="Straight Arrow Connector 14"/>
          <p:cNvCxnSpPr>
            <a:stCxn id="10" idx="3"/>
          </p:cNvCxnSpPr>
          <p:nvPr/>
        </p:nvCxnSpPr>
        <p:spPr bwMode="auto">
          <a:xfrm>
            <a:off x="1856911" y="3646170"/>
            <a:ext cx="5312239" cy="3429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rgbClr val="C00000"/>
            </a:solidFill>
            <a:prstDash val="solid"/>
            <a:round/>
            <a:headEnd type="arrow" w="med" len="med"/>
            <a:tailEnd type="arrow"/>
          </a:ln>
          <a:effectLst/>
        </p:spPr>
      </p:cxnSp>
      <p:sp>
        <p:nvSpPr>
          <p:cNvPr id="16" name="TextBox 15"/>
          <p:cNvSpPr txBox="1"/>
          <p:nvPr/>
        </p:nvSpPr>
        <p:spPr>
          <a:xfrm>
            <a:off x="4572000" y="3429000"/>
            <a:ext cx="585417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C00000"/>
                </a:solidFill>
              </a:rPr>
              <a:t>??</a:t>
            </a:r>
            <a:endParaRPr lang="en-US" sz="28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1277938"/>
            <a:ext cx="9069387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</a:t>
            </a:r>
            <a:r>
              <a:rPr lang="en-US" sz="3200" dirty="0" smtClean="0">
                <a:ea typeface="ＭＳ Ｐゴシック" pitchFamily="34" charset="-128"/>
              </a:rPr>
              <a:t>Attributes</a:t>
            </a:r>
            <a:endParaRPr lang="en-US" sz="3200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Automated</a:t>
            </a: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</a:t>
            </a: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Adaptive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Managed but not solved</a:t>
            </a: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32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b="1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Prognosis: </a:t>
            </a:r>
            <a:r>
              <a:rPr lang="en-US" sz="3600" b="1" kern="0" dirty="0" err="1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Cybersecurity</a:t>
            </a:r>
            <a:endParaRPr lang="en-US" sz="36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4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b="1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Prognosis: Access Control</a:t>
            </a:r>
            <a:endParaRPr lang="en-US" sz="36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108174" y="1714500"/>
            <a:ext cx="33838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Discretionary Access Control (DAC), 1970</a:t>
            </a:r>
            <a:endParaRPr lang="en-US" b="1" dirty="0"/>
          </a:p>
        </p:txBody>
      </p:sp>
      <p:sp>
        <p:nvSpPr>
          <p:cNvPr id="9" name="Rectangle 8"/>
          <p:cNvSpPr/>
          <p:nvPr/>
        </p:nvSpPr>
        <p:spPr>
          <a:xfrm>
            <a:off x="6324064" y="1718310"/>
            <a:ext cx="33838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Mandatory Access Control (MAC), 1970</a:t>
            </a:r>
            <a:endParaRPr lang="en-US" b="1" dirty="0"/>
          </a:p>
        </p:txBody>
      </p:sp>
      <p:sp>
        <p:nvSpPr>
          <p:cNvPr id="10" name="Rectangle 9"/>
          <p:cNvSpPr/>
          <p:nvPr/>
        </p:nvSpPr>
        <p:spPr>
          <a:xfrm>
            <a:off x="3858994" y="3470910"/>
            <a:ext cx="33838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Role Based Access Control (RBAC), 1995</a:t>
            </a:r>
            <a:endParaRPr lang="en-US" b="1" dirty="0"/>
          </a:p>
        </p:txBody>
      </p:sp>
      <p:sp>
        <p:nvSpPr>
          <p:cNvPr id="11" name="Rectangle 10"/>
          <p:cNvSpPr/>
          <p:nvPr/>
        </p:nvSpPr>
        <p:spPr>
          <a:xfrm>
            <a:off x="3657600" y="5246370"/>
            <a:ext cx="376047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Attribute Based Access Control (ABAC), ????</a:t>
            </a:r>
            <a:endParaRPr lang="en-US" b="1" dirty="0"/>
          </a:p>
        </p:txBody>
      </p:sp>
      <p:cxnSp>
        <p:nvCxnSpPr>
          <p:cNvPr id="13" name="Straight Arrow Connector 12"/>
          <p:cNvCxnSpPr/>
          <p:nvPr/>
        </p:nvCxnSpPr>
        <p:spPr bwMode="auto">
          <a:xfrm>
            <a:off x="2994343" y="2548890"/>
            <a:ext cx="2423477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" name="Straight Arrow Connector 15"/>
          <p:cNvCxnSpPr/>
          <p:nvPr/>
        </p:nvCxnSpPr>
        <p:spPr bwMode="auto">
          <a:xfrm>
            <a:off x="5238433" y="2552700"/>
            <a:ext cx="2423477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scene3d>
            <a:camera prst="orthographicFront">
              <a:rot lat="0" lon="10800000" rev="0"/>
            </a:camera>
            <a:lightRig rig="threePt" dir="t"/>
          </a:scene3d>
        </p:spPr>
      </p:cxnSp>
      <p:cxnSp>
        <p:nvCxnSpPr>
          <p:cNvPr id="18" name="Straight Arrow Connector 17"/>
          <p:cNvCxnSpPr/>
          <p:nvPr/>
        </p:nvCxnSpPr>
        <p:spPr bwMode="auto">
          <a:xfrm>
            <a:off x="5417820" y="4117241"/>
            <a:ext cx="0" cy="1129129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5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b="1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Prognosis: Access Control</a:t>
            </a:r>
            <a:endParaRPr lang="en-US" sz="36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108174" y="1714500"/>
            <a:ext cx="33838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Discretionary Access Control (DAC), 1970</a:t>
            </a:r>
            <a:endParaRPr lang="en-US" b="1" dirty="0"/>
          </a:p>
        </p:txBody>
      </p:sp>
      <p:sp>
        <p:nvSpPr>
          <p:cNvPr id="9" name="Rectangle 8"/>
          <p:cNvSpPr/>
          <p:nvPr/>
        </p:nvSpPr>
        <p:spPr>
          <a:xfrm>
            <a:off x="6324064" y="1718310"/>
            <a:ext cx="33838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Mandatory Access Control (MAC), 1970</a:t>
            </a:r>
            <a:endParaRPr lang="en-US" b="1" dirty="0"/>
          </a:p>
        </p:txBody>
      </p:sp>
      <p:sp>
        <p:nvSpPr>
          <p:cNvPr id="10" name="Rectangle 9"/>
          <p:cNvSpPr/>
          <p:nvPr/>
        </p:nvSpPr>
        <p:spPr>
          <a:xfrm>
            <a:off x="3858994" y="3470910"/>
            <a:ext cx="33838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Role Based Access Control (RBAC), 1995</a:t>
            </a:r>
            <a:endParaRPr lang="en-US" b="1" dirty="0"/>
          </a:p>
        </p:txBody>
      </p:sp>
      <p:sp>
        <p:nvSpPr>
          <p:cNvPr id="11" name="Rectangle 10"/>
          <p:cNvSpPr/>
          <p:nvPr/>
        </p:nvSpPr>
        <p:spPr>
          <a:xfrm>
            <a:off x="3657600" y="5246370"/>
            <a:ext cx="376047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Attribute Based Access Control (ABAC), ????</a:t>
            </a:r>
            <a:endParaRPr lang="en-US" b="1" dirty="0"/>
          </a:p>
        </p:txBody>
      </p:sp>
      <p:cxnSp>
        <p:nvCxnSpPr>
          <p:cNvPr id="13" name="Straight Arrow Connector 12"/>
          <p:cNvCxnSpPr/>
          <p:nvPr/>
        </p:nvCxnSpPr>
        <p:spPr bwMode="auto">
          <a:xfrm>
            <a:off x="2994343" y="2548890"/>
            <a:ext cx="2423477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" name="Straight Arrow Connector 15"/>
          <p:cNvCxnSpPr/>
          <p:nvPr/>
        </p:nvCxnSpPr>
        <p:spPr bwMode="auto">
          <a:xfrm>
            <a:off x="5238433" y="2552700"/>
            <a:ext cx="2423477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scene3d>
            <a:camera prst="orthographicFront">
              <a:rot lat="0" lon="10800000" rev="0"/>
            </a:camera>
            <a:lightRig rig="threePt" dir="t"/>
          </a:scene3d>
        </p:spPr>
      </p:cxnSp>
      <p:cxnSp>
        <p:nvCxnSpPr>
          <p:cNvPr id="18" name="Straight Arrow Connector 17"/>
          <p:cNvCxnSpPr/>
          <p:nvPr/>
        </p:nvCxnSpPr>
        <p:spPr bwMode="auto">
          <a:xfrm>
            <a:off x="5417820" y="4117241"/>
            <a:ext cx="0" cy="1129129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" name="Straight Arrow Connector 19"/>
          <p:cNvCxnSpPr/>
          <p:nvPr/>
        </p:nvCxnSpPr>
        <p:spPr bwMode="auto">
          <a:xfrm>
            <a:off x="649891" y="1863090"/>
            <a:ext cx="0" cy="3851910"/>
          </a:xfrm>
          <a:prstGeom prst="straightConnector1">
            <a:avLst/>
          </a:prstGeom>
          <a:solidFill>
            <a:srgbClr val="00B8FF"/>
          </a:solidFill>
          <a:ln w="19050" cap="flat" cmpd="sng" algn="ctr">
            <a:solidFill>
              <a:srgbClr val="FF0000"/>
            </a:solidFill>
            <a:prstDash val="solid"/>
            <a:round/>
            <a:headEnd type="arrow" w="med" len="med"/>
            <a:tailEnd type="arrow"/>
          </a:ln>
          <a:effectLst/>
        </p:spPr>
      </p:cxnSp>
      <p:sp>
        <p:nvSpPr>
          <p:cNvPr id="21" name="TextBox 20"/>
          <p:cNvSpPr txBox="1"/>
          <p:nvPr/>
        </p:nvSpPr>
        <p:spPr>
          <a:xfrm>
            <a:off x="224134" y="1127760"/>
            <a:ext cx="8515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Fixed</a:t>
            </a:r>
          </a:p>
          <a:p>
            <a:pPr algn="ctr"/>
            <a:r>
              <a:rPr lang="en-US" b="1" dirty="0" smtClean="0">
                <a:solidFill>
                  <a:srgbClr val="FF0000"/>
                </a:solidFill>
              </a:rPr>
              <a:t>policy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27953" y="5852160"/>
            <a:ext cx="10438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Flexible</a:t>
            </a:r>
          </a:p>
          <a:p>
            <a:pPr algn="ctr"/>
            <a:r>
              <a:rPr lang="en-US" b="1" dirty="0" smtClean="0">
                <a:solidFill>
                  <a:srgbClr val="FF0000"/>
                </a:solidFill>
              </a:rPr>
              <a:t>policy</a:t>
            </a:r>
            <a:endParaRPr 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6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b="1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Prognosis: Access Control</a:t>
            </a:r>
            <a:endParaRPr lang="en-US" sz="36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108174" y="1714500"/>
            <a:ext cx="33838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Discretionary Access Control (DAC), 1970</a:t>
            </a:r>
            <a:endParaRPr lang="en-US" b="1" dirty="0"/>
          </a:p>
        </p:txBody>
      </p:sp>
      <p:sp>
        <p:nvSpPr>
          <p:cNvPr id="9" name="Rectangle 8"/>
          <p:cNvSpPr/>
          <p:nvPr/>
        </p:nvSpPr>
        <p:spPr>
          <a:xfrm>
            <a:off x="6324064" y="1718310"/>
            <a:ext cx="33838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Mandatory Access Control (MAC), 1970</a:t>
            </a:r>
            <a:endParaRPr lang="en-US" b="1" dirty="0"/>
          </a:p>
        </p:txBody>
      </p:sp>
      <p:sp>
        <p:nvSpPr>
          <p:cNvPr id="10" name="Rectangle 9"/>
          <p:cNvSpPr/>
          <p:nvPr/>
        </p:nvSpPr>
        <p:spPr>
          <a:xfrm>
            <a:off x="3858994" y="3470910"/>
            <a:ext cx="33838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Role Based Access Control (RBAC), 1995</a:t>
            </a:r>
            <a:endParaRPr lang="en-US" b="1" dirty="0"/>
          </a:p>
        </p:txBody>
      </p:sp>
      <p:sp>
        <p:nvSpPr>
          <p:cNvPr id="11" name="Rectangle 10"/>
          <p:cNvSpPr/>
          <p:nvPr/>
        </p:nvSpPr>
        <p:spPr>
          <a:xfrm>
            <a:off x="3657600" y="5246370"/>
            <a:ext cx="376047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Attribute Based Access Control (ABAC), ????</a:t>
            </a:r>
            <a:endParaRPr lang="en-US" b="1" dirty="0"/>
          </a:p>
        </p:txBody>
      </p:sp>
      <p:cxnSp>
        <p:nvCxnSpPr>
          <p:cNvPr id="13" name="Straight Arrow Connector 12"/>
          <p:cNvCxnSpPr/>
          <p:nvPr/>
        </p:nvCxnSpPr>
        <p:spPr bwMode="auto">
          <a:xfrm>
            <a:off x="2994343" y="2548890"/>
            <a:ext cx="2423477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" name="Straight Arrow Connector 15"/>
          <p:cNvCxnSpPr/>
          <p:nvPr/>
        </p:nvCxnSpPr>
        <p:spPr bwMode="auto">
          <a:xfrm>
            <a:off x="5238433" y="2552700"/>
            <a:ext cx="2423477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scene3d>
            <a:camera prst="orthographicFront">
              <a:rot lat="0" lon="10800000" rev="0"/>
            </a:camera>
            <a:lightRig rig="threePt" dir="t"/>
          </a:scene3d>
        </p:spPr>
      </p:cxnSp>
      <p:cxnSp>
        <p:nvCxnSpPr>
          <p:cNvPr id="18" name="Straight Arrow Connector 17"/>
          <p:cNvCxnSpPr/>
          <p:nvPr/>
        </p:nvCxnSpPr>
        <p:spPr bwMode="auto">
          <a:xfrm>
            <a:off x="5417820" y="4117241"/>
            <a:ext cx="0" cy="1129129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" name="Straight Arrow Connector 19"/>
          <p:cNvCxnSpPr/>
          <p:nvPr/>
        </p:nvCxnSpPr>
        <p:spPr bwMode="auto">
          <a:xfrm>
            <a:off x="649891" y="1863090"/>
            <a:ext cx="0" cy="3851910"/>
          </a:xfrm>
          <a:prstGeom prst="straightConnector1">
            <a:avLst/>
          </a:prstGeom>
          <a:solidFill>
            <a:srgbClr val="00B8FF"/>
          </a:solidFill>
          <a:ln w="19050" cap="flat" cmpd="sng" algn="ctr">
            <a:solidFill>
              <a:srgbClr val="FF0000"/>
            </a:solidFill>
            <a:prstDash val="solid"/>
            <a:round/>
            <a:headEnd type="arrow" w="med" len="med"/>
            <a:tailEnd type="arrow"/>
          </a:ln>
          <a:effectLst/>
        </p:spPr>
      </p:cxnSp>
      <p:sp>
        <p:nvSpPr>
          <p:cNvPr id="21" name="TextBox 20"/>
          <p:cNvSpPr txBox="1"/>
          <p:nvPr/>
        </p:nvSpPr>
        <p:spPr>
          <a:xfrm>
            <a:off x="166426" y="1127760"/>
            <a:ext cx="9669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Human</a:t>
            </a:r>
          </a:p>
          <a:p>
            <a:pPr algn="ctr"/>
            <a:r>
              <a:rPr lang="en-US" b="1" dirty="0" smtClean="0">
                <a:solidFill>
                  <a:srgbClr val="FF0000"/>
                </a:solidFill>
              </a:rPr>
              <a:t>Driven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-45169" y="5852160"/>
            <a:ext cx="13901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Automated</a:t>
            </a:r>
          </a:p>
          <a:p>
            <a:pPr algn="ctr"/>
            <a:r>
              <a:rPr lang="en-US" b="1" dirty="0" smtClean="0">
                <a:solidFill>
                  <a:srgbClr val="FF0000"/>
                </a:solidFill>
              </a:rPr>
              <a:t>Adaptive</a:t>
            </a:r>
            <a:endParaRPr lang="en-US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7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b="1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Prognosis: Access Control</a:t>
            </a:r>
            <a:endParaRPr lang="en-US" sz="36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108174" y="1714500"/>
            <a:ext cx="33838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Discretionary Access Control (DAC), 1970</a:t>
            </a:r>
            <a:endParaRPr lang="en-US" b="1" dirty="0"/>
          </a:p>
        </p:txBody>
      </p:sp>
      <p:sp>
        <p:nvSpPr>
          <p:cNvPr id="9" name="Rectangle 8"/>
          <p:cNvSpPr/>
          <p:nvPr/>
        </p:nvSpPr>
        <p:spPr>
          <a:xfrm>
            <a:off x="6324064" y="1718310"/>
            <a:ext cx="33838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Mandatory Access Control (MAC), 1970</a:t>
            </a:r>
            <a:endParaRPr lang="en-US" b="1" dirty="0"/>
          </a:p>
        </p:txBody>
      </p:sp>
      <p:sp>
        <p:nvSpPr>
          <p:cNvPr id="10" name="Rectangle 9"/>
          <p:cNvSpPr/>
          <p:nvPr/>
        </p:nvSpPr>
        <p:spPr>
          <a:xfrm>
            <a:off x="3858994" y="3470910"/>
            <a:ext cx="33838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Role Based Access Control (RBAC), 1995</a:t>
            </a:r>
            <a:endParaRPr lang="en-US" b="1" dirty="0"/>
          </a:p>
        </p:txBody>
      </p:sp>
      <p:sp>
        <p:nvSpPr>
          <p:cNvPr id="11" name="Rectangle 10"/>
          <p:cNvSpPr/>
          <p:nvPr/>
        </p:nvSpPr>
        <p:spPr>
          <a:xfrm>
            <a:off x="3657600" y="5246370"/>
            <a:ext cx="376047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Attribute Based Access Control (ABAC), ????</a:t>
            </a:r>
            <a:endParaRPr lang="en-US" b="1" dirty="0"/>
          </a:p>
        </p:txBody>
      </p:sp>
      <p:cxnSp>
        <p:nvCxnSpPr>
          <p:cNvPr id="13" name="Straight Arrow Connector 12"/>
          <p:cNvCxnSpPr/>
          <p:nvPr/>
        </p:nvCxnSpPr>
        <p:spPr bwMode="auto">
          <a:xfrm>
            <a:off x="2994343" y="2548890"/>
            <a:ext cx="2423477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" name="Straight Arrow Connector 15"/>
          <p:cNvCxnSpPr/>
          <p:nvPr/>
        </p:nvCxnSpPr>
        <p:spPr bwMode="auto">
          <a:xfrm>
            <a:off x="5238433" y="2552700"/>
            <a:ext cx="2423477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scene3d>
            <a:camera prst="orthographicFront">
              <a:rot lat="0" lon="10800000" rev="0"/>
            </a:camera>
            <a:lightRig rig="threePt" dir="t"/>
          </a:scene3d>
        </p:spPr>
      </p:cxnSp>
      <p:cxnSp>
        <p:nvCxnSpPr>
          <p:cNvPr id="18" name="Straight Arrow Connector 17"/>
          <p:cNvCxnSpPr/>
          <p:nvPr/>
        </p:nvCxnSpPr>
        <p:spPr bwMode="auto">
          <a:xfrm>
            <a:off x="5417820" y="4117241"/>
            <a:ext cx="0" cy="1129129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7" name="TextBox 16"/>
          <p:cNvSpPr txBox="1"/>
          <p:nvPr/>
        </p:nvSpPr>
        <p:spPr>
          <a:xfrm>
            <a:off x="6715760" y="4171950"/>
            <a:ext cx="1788160" cy="830997"/>
          </a:xfrm>
          <a:prstGeom prst="rect">
            <a:avLst/>
          </a:prstGeom>
          <a:noFill/>
          <a:ln w="317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Messy or Chaotic?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 idx="4294967295"/>
          </p:nvPr>
        </p:nvSpPr>
        <p:spPr>
          <a:xfrm>
            <a:off x="2525713" y="0"/>
            <a:ext cx="5235575" cy="684213"/>
          </a:xfrm>
        </p:spPr>
        <p:txBody>
          <a:bodyPr/>
          <a:lstStyle/>
          <a:p>
            <a:pPr algn="ctr">
              <a:defRPr/>
            </a:pPr>
            <a:r>
              <a:rPr lang="en-US" sz="2800" b="1" dirty="0" smtClean="0">
                <a:solidFill>
                  <a:srgbClr val="131F49"/>
                </a:solidFill>
              </a:rPr>
              <a:t>Cyber Security Technologies</a:t>
            </a:r>
            <a:endParaRPr lang="en-US" sz="2800" b="1" dirty="0">
              <a:solidFill>
                <a:srgbClr val="131F49"/>
              </a:solidFill>
            </a:endParaRPr>
          </a:p>
        </p:txBody>
      </p:sp>
      <p:sp>
        <p:nvSpPr>
          <p:cNvPr id="2355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</a:t>
            </a:r>
            <a:r>
              <a:rPr lang="en-US" sz="1400" dirty="0" smtClean="0">
                <a:solidFill>
                  <a:srgbClr val="000000"/>
                </a:solidFill>
              </a:rPr>
              <a:t>Ravi  </a:t>
            </a:r>
            <a:r>
              <a:rPr lang="en-US" sz="1400" dirty="0">
                <a:solidFill>
                  <a:srgbClr val="000000"/>
                </a:solidFill>
              </a:rPr>
              <a:t>Sandhu</a:t>
            </a:r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23557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fld id="{FBAB7ED1-1CF0-4501-AD03-4ED9854218F4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101000"/>
                </a:lnSpc>
                <a:tabLst>
                  <a:tab pos="723900" algn="l"/>
                  <a:tab pos="1447800" algn="l"/>
                  <a:tab pos="2171700" algn="l"/>
                </a:tabLst>
              </a:pPr>
              <a:t>8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23558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24" name="Oval 3" descr="10%"/>
          <p:cNvSpPr>
            <a:spLocks noChangeArrowheads="1"/>
          </p:cNvSpPr>
          <p:nvPr/>
        </p:nvSpPr>
        <p:spPr bwMode="auto">
          <a:xfrm>
            <a:off x="336020" y="1046580"/>
            <a:ext cx="9464587" cy="5496513"/>
          </a:xfrm>
          <a:prstGeom prst="ellipse">
            <a:avLst/>
          </a:prstGeom>
          <a:pattFill prst="pct10">
            <a:fgClr>
              <a:schemeClr val="tx2"/>
            </a:fgClr>
            <a:bgClr>
              <a:schemeClr val="bg1"/>
            </a:bgClr>
          </a:pattFill>
          <a:ln w="508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sp>
        <p:nvSpPr>
          <p:cNvPr id="25" name="Rectangle 4"/>
          <p:cNvSpPr>
            <a:spLocks noChangeArrowheads="1"/>
          </p:cNvSpPr>
          <p:nvPr/>
        </p:nvSpPr>
        <p:spPr bwMode="auto">
          <a:xfrm>
            <a:off x="3440713" y="1373814"/>
            <a:ext cx="3326956" cy="988708"/>
          </a:xfrm>
          <a:prstGeom prst="rect">
            <a:avLst/>
          </a:prstGeom>
          <a:noFill/>
          <a:ln w="50800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lIns="99745" tIns="48997" rIns="99745" bIns="48997" anchor="ctr"/>
          <a:lstStyle/>
          <a:p>
            <a:pPr algn="ctr"/>
            <a:r>
              <a:rPr lang="en-US" b="1">
                <a:solidFill>
                  <a:schemeClr val="tx2"/>
                </a:solidFill>
              </a:rPr>
              <a:t>AUTHENTICATION</a:t>
            </a:r>
          </a:p>
        </p:txBody>
      </p:sp>
      <p:sp>
        <p:nvSpPr>
          <p:cNvPr id="26" name="Rectangle 5"/>
          <p:cNvSpPr>
            <a:spLocks noChangeArrowheads="1"/>
          </p:cNvSpPr>
          <p:nvPr/>
        </p:nvSpPr>
        <p:spPr bwMode="auto">
          <a:xfrm>
            <a:off x="3836237" y="4465113"/>
            <a:ext cx="2721418" cy="899461"/>
          </a:xfrm>
          <a:prstGeom prst="rect">
            <a:avLst/>
          </a:prstGeom>
          <a:noFill/>
          <a:ln w="50800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lIns="99745" tIns="48997" rIns="99745" bIns="48997" anchor="ctr"/>
          <a:lstStyle/>
          <a:p>
            <a:pPr algn="ctr"/>
            <a:r>
              <a:rPr lang="en-US" b="1" dirty="0">
                <a:solidFill>
                  <a:schemeClr val="tx2"/>
                </a:solidFill>
              </a:rPr>
              <a:t>INTRUSION</a:t>
            </a:r>
          </a:p>
          <a:p>
            <a:pPr algn="ctr"/>
            <a:r>
              <a:rPr lang="en-US" b="1" dirty="0" smtClean="0">
                <a:solidFill>
                  <a:schemeClr val="tx2"/>
                </a:solidFill>
              </a:rPr>
              <a:t>DETECTION </a:t>
            </a:r>
          </a:p>
          <a:p>
            <a:pPr algn="ctr"/>
            <a:r>
              <a:rPr lang="en-US" b="1" dirty="0" smtClean="0">
                <a:solidFill>
                  <a:schemeClr val="tx2"/>
                </a:solidFill>
              </a:rPr>
              <a:t>AND AUDIT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27" name="Rectangle 6"/>
          <p:cNvSpPr>
            <a:spLocks noChangeArrowheads="1"/>
          </p:cNvSpPr>
          <p:nvPr/>
        </p:nvSpPr>
        <p:spPr bwMode="auto">
          <a:xfrm>
            <a:off x="896054" y="2959247"/>
            <a:ext cx="2912181" cy="1041206"/>
          </a:xfrm>
          <a:prstGeom prst="rect">
            <a:avLst/>
          </a:prstGeom>
          <a:noFill/>
          <a:ln w="50800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lIns="99745" tIns="48997" rIns="99745" bIns="48997" anchor="ctr"/>
          <a:lstStyle/>
          <a:p>
            <a:pPr algn="ctr"/>
            <a:r>
              <a:rPr lang="en-US" b="1">
                <a:solidFill>
                  <a:schemeClr val="tx2"/>
                </a:solidFill>
              </a:rPr>
              <a:t>CRYPTOGRAPHY</a:t>
            </a:r>
          </a:p>
        </p:txBody>
      </p:sp>
      <p:sp>
        <p:nvSpPr>
          <p:cNvPr id="28" name="Rectangle 7"/>
          <p:cNvSpPr>
            <a:spLocks noChangeArrowheads="1"/>
          </p:cNvSpPr>
          <p:nvPr/>
        </p:nvSpPr>
        <p:spPr bwMode="auto">
          <a:xfrm>
            <a:off x="6412396" y="2936498"/>
            <a:ext cx="2478154" cy="1063954"/>
          </a:xfrm>
          <a:prstGeom prst="rect">
            <a:avLst/>
          </a:prstGeom>
          <a:noFill/>
          <a:ln w="50800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lIns="99745" tIns="48997" rIns="99745" bIns="48997" anchor="ctr"/>
          <a:lstStyle/>
          <a:p>
            <a:pPr algn="ctr"/>
            <a:r>
              <a:rPr lang="en-US" b="1">
                <a:solidFill>
                  <a:schemeClr val="tx2"/>
                </a:solidFill>
              </a:rPr>
              <a:t>ACCESS</a:t>
            </a:r>
          </a:p>
          <a:p>
            <a:pPr algn="ctr"/>
            <a:r>
              <a:rPr lang="en-US" b="1">
                <a:solidFill>
                  <a:schemeClr val="tx2"/>
                </a:solidFill>
              </a:rPr>
              <a:t>CONTROL</a:t>
            </a:r>
          </a:p>
        </p:txBody>
      </p:sp>
      <p:sp>
        <p:nvSpPr>
          <p:cNvPr id="29" name="Line 8"/>
          <p:cNvSpPr>
            <a:spLocks noChangeShapeType="1"/>
          </p:cNvSpPr>
          <p:nvPr/>
        </p:nvSpPr>
        <p:spPr bwMode="auto">
          <a:xfrm flipH="1">
            <a:off x="3850237" y="2423769"/>
            <a:ext cx="1293330" cy="925711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sp>
        <p:nvSpPr>
          <p:cNvPr id="30" name="Line 9"/>
          <p:cNvSpPr>
            <a:spLocks noChangeShapeType="1"/>
          </p:cNvSpPr>
          <p:nvPr/>
        </p:nvSpPr>
        <p:spPr bwMode="auto">
          <a:xfrm>
            <a:off x="3858988" y="3473724"/>
            <a:ext cx="1228576" cy="972958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sp>
        <p:nvSpPr>
          <p:cNvPr id="31" name="Line 10"/>
          <p:cNvSpPr>
            <a:spLocks noChangeShapeType="1"/>
          </p:cNvSpPr>
          <p:nvPr/>
        </p:nvSpPr>
        <p:spPr bwMode="auto">
          <a:xfrm flipV="1">
            <a:off x="5143567" y="3417727"/>
            <a:ext cx="1204075" cy="1105952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sp>
        <p:nvSpPr>
          <p:cNvPr id="32" name="Line 11"/>
          <p:cNvSpPr>
            <a:spLocks noChangeShapeType="1"/>
          </p:cNvSpPr>
          <p:nvPr/>
        </p:nvSpPr>
        <p:spPr bwMode="auto">
          <a:xfrm>
            <a:off x="5143567" y="2423769"/>
            <a:ext cx="1226827" cy="972958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sp>
        <p:nvSpPr>
          <p:cNvPr id="33" name="Line 12"/>
          <p:cNvSpPr>
            <a:spLocks noChangeShapeType="1"/>
          </p:cNvSpPr>
          <p:nvPr/>
        </p:nvSpPr>
        <p:spPr bwMode="auto">
          <a:xfrm>
            <a:off x="5115566" y="2401021"/>
            <a:ext cx="0" cy="2066661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sp>
        <p:nvSpPr>
          <p:cNvPr id="34" name="Line 13"/>
          <p:cNvSpPr>
            <a:spLocks noChangeShapeType="1"/>
          </p:cNvSpPr>
          <p:nvPr/>
        </p:nvSpPr>
        <p:spPr bwMode="auto">
          <a:xfrm>
            <a:off x="3836237" y="3422977"/>
            <a:ext cx="2558659" cy="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sp>
        <p:nvSpPr>
          <p:cNvPr id="35" name="Rectangle 14"/>
          <p:cNvSpPr>
            <a:spLocks noChangeArrowheads="1"/>
          </p:cNvSpPr>
          <p:nvPr/>
        </p:nvSpPr>
        <p:spPr bwMode="auto">
          <a:xfrm>
            <a:off x="1041313" y="2199779"/>
            <a:ext cx="1663377" cy="3759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9745" tIns="48997" rIns="99745" bIns="48997">
            <a:spAutoFit/>
          </a:bodyPr>
          <a:lstStyle/>
          <a:p>
            <a:r>
              <a:rPr lang="en-US" b="1">
                <a:solidFill>
                  <a:schemeClr val="tx2"/>
                </a:solidFill>
              </a:rPr>
              <a:t>ASSURANCE</a:t>
            </a:r>
          </a:p>
        </p:txBody>
      </p:sp>
      <p:sp>
        <p:nvSpPr>
          <p:cNvPr id="36" name="Rectangle 15"/>
          <p:cNvSpPr>
            <a:spLocks noChangeArrowheads="1"/>
          </p:cNvSpPr>
          <p:nvPr/>
        </p:nvSpPr>
        <p:spPr bwMode="auto">
          <a:xfrm>
            <a:off x="7209730" y="1877793"/>
            <a:ext cx="1347265" cy="65294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9745" tIns="48997" rIns="99745" bIns="48997">
            <a:spAutoFit/>
          </a:bodyPr>
          <a:lstStyle/>
          <a:p>
            <a:pPr algn="ctr"/>
            <a:r>
              <a:rPr lang="en-US" b="1">
                <a:solidFill>
                  <a:schemeClr val="tx2"/>
                </a:solidFill>
              </a:rPr>
              <a:t>RISK</a:t>
            </a:r>
          </a:p>
          <a:p>
            <a:pPr algn="ctr"/>
            <a:r>
              <a:rPr lang="en-US" b="1">
                <a:solidFill>
                  <a:schemeClr val="tx2"/>
                </a:solidFill>
              </a:rPr>
              <a:t>ANALYSIS</a:t>
            </a:r>
          </a:p>
        </p:txBody>
      </p:sp>
      <p:sp>
        <p:nvSpPr>
          <p:cNvPr id="37" name="Rectangle 16"/>
          <p:cNvSpPr>
            <a:spLocks noChangeArrowheads="1"/>
          </p:cNvSpPr>
          <p:nvPr/>
        </p:nvSpPr>
        <p:spPr bwMode="auto">
          <a:xfrm>
            <a:off x="3659969" y="5605132"/>
            <a:ext cx="3044204" cy="65294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9745" tIns="48997" rIns="99745" bIns="48997">
            <a:spAutoFit/>
          </a:bodyPr>
          <a:lstStyle/>
          <a:p>
            <a:pPr algn="ctr"/>
            <a:r>
              <a:rPr lang="en-US" b="1">
                <a:solidFill>
                  <a:schemeClr val="tx2"/>
                </a:solidFill>
              </a:rPr>
              <a:t>SECURITY ENGINEERING</a:t>
            </a:r>
          </a:p>
          <a:p>
            <a:pPr algn="ctr"/>
            <a:r>
              <a:rPr lang="en-US" b="1">
                <a:solidFill>
                  <a:schemeClr val="tx2"/>
                </a:solidFill>
              </a:rPr>
              <a:t>&amp; MANAGEMENT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946468"/>
            <a:ext cx="9069387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Analog Hole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Inference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Covert Channels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Side Channels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Phishing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Safety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Usability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Privacy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Attack Asymmetry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Compatibility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Federation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….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9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200" b="1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Access Control Limitations</a:t>
            </a:r>
            <a:endParaRPr lang="en-US" sz="32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Default Desig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7233</TotalTime>
  <Words>1753</Words>
  <Application>Microsoft Office PowerPoint</Application>
  <PresentationFormat>Custom</PresentationFormat>
  <Paragraphs>495</Paragraphs>
  <Slides>32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5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8" baseType="lpstr">
      <vt:lpstr>1_Custom Design</vt:lpstr>
      <vt:lpstr>2_Custom Design</vt:lpstr>
      <vt:lpstr>3_Custom Design</vt:lpstr>
      <vt:lpstr>Custom Design</vt:lpstr>
      <vt:lpstr>3_Default Design</vt:lpstr>
      <vt:lpstr>Equation</vt:lpstr>
      <vt:lpstr>Slide 1</vt:lpstr>
      <vt:lpstr>Slide 2</vt:lpstr>
      <vt:lpstr>Slide 3</vt:lpstr>
      <vt:lpstr>Slide 4</vt:lpstr>
      <vt:lpstr>Slide 5</vt:lpstr>
      <vt:lpstr>Slide 6</vt:lpstr>
      <vt:lpstr>Slide 7</vt:lpstr>
      <vt:lpstr>Cyber Security Technologies</vt:lpstr>
      <vt:lpstr>Slide 9</vt:lpstr>
      <vt:lpstr>Slide 10</vt:lpstr>
      <vt:lpstr>Slide 11</vt:lpstr>
      <vt:lpstr>Slide 12</vt:lpstr>
      <vt:lpstr>Slide 13</vt:lpstr>
      <vt:lpstr>Fundamental Theorem of RBAC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Having Fun</dc:creator>
  <cp:lastModifiedBy>ravi</cp:lastModifiedBy>
  <cp:revision>943</cp:revision>
  <cp:lastPrinted>2012-06-19T18:24:44Z</cp:lastPrinted>
  <dcterms:created xsi:type="dcterms:W3CDTF">2010-02-19T20:53:39Z</dcterms:created>
  <dcterms:modified xsi:type="dcterms:W3CDTF">2012-08-17T04:38:02Z</dcterms:modified>
</cp:coreProperties>
</file>