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8"/>
  </p:notesMasterIdLst>
  <p:handoutMasterIdLst>
    <p:handoutMasterId r:id="rId39"/>
  </p:handoutMasterIdLst>
  <p:sldIdLst>
    <p:sldId id="414" r:id="rId6"/>
    <p:sldId id="375" r:id="rId7"/>
    <p:sldId id="419" r:id="rId8"/>
    <p:sldId id="390" r:id="rId9"/>
    <p:sldId id="394" r:id="rId10"/>
    <p:sldId id="404" r:id="rId11"/>
    <p:sldId id="430" r:id="rId12"/>
    <p:sldId id="395" r:id="rId13"/>
    <p:sldId id="379" r:id="rId14"/>
    <p:sldId id="396" r:id="rId15"/>
    <p:sldId id="339" r:id="rId16"/>
    <p:sldId id="381" r:id="rId17"/>
    <p:sldId id="343" r:id="rId18"/>
    <p:sldId id="382" r:id="rId19"/>
    <p:sldId id="384" r:id="rId20"/>
    <p:sldId id="420" r:id="rId21"/>
    <p:sldId id="422" r:id="rId22"/>
    <p:sldId id="423" r:id="rId23"/>
    <p:sldId id="424" r:id="rId24"/>
    <p:sldId id="425" r:id="rId25"/>
    <p:sldId id="427" r:id="rId26"/>
    <p:sldId id="428" r:id="rId27"/>
    <p:sldId id="429" r:id="rId28"/>
    <p:sldId id="341" r:id="rId29"/>
    <p:sldId id="386" r:id="rId30"/>
    <p:sldId id="397" r:id="rId31"/>
    <p:sldId id="398" r:id="rId32"/>
    <p:sldId id="412" r:id="rId33"/>
    <p:sldId id="415" r:id="rId34"/>
    <p:sldId id="417" r:id="rId35"/>
    <p:sldId id="421" r:id="rId36"/>
    <p:sldId id="418" r:id="rId37"/>
  </p:sldIdLst>
  <p:sldSz cx="10080625" cy="7559675"/>
  <p:notesSz cx="7019925" cy="9305925"/>
  <p:defaultTextStyle>
    <a:defPPr>
      <a:defRPr lang="en-GB"/>
    </a:defPPr>
    <a:lvl1pPr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718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576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435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295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565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2678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199791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6905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11" userDrawn="1">
          <p15:clr>
            <a:srgbClr val="A4A3A4"/>
          </p15:clr>
        </p15:guide>
        <p15:guide id="2" pos="1997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pos="19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49"/>
    <a:srgbClr val="A50021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976" y="56"/>
      </p:cViewPr>
      <p:guideLst>
        <p:guide orient="horz" pos="2160"/>
        <p:guide pos="2880"/>
        <p:guide orient="horz" pos="2161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711"/>
        <p:guide pos="1997"/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t" anchorCtr="0" compatLnSpc="1">
            <a:prstTxWarp prst="textNoShape">
              <a:avLst/>
            </a:prstTxWarp>
          </a:bodyPr>
          <a:lstStyle>
            <a:lvl1pPr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t" anchorCtr="0" compatLnSpc="1">
            <a:prstTxWarp prst="textNoShape">
              <a:avLst/>
            </a:prstTxWarp>
          </a:bodyPr>
          <a:lstStyle>
            <a:lvl1pPr algn="r"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b" anchorCtr="0" compatLnSpc="1">
            <a:prstTxWarp prst="textNoShape">
              <a:avLst/>
            </a:prstTxWarp>
          </a:bodyPr>
          <a:lstStyle>
            <a:lvl1pPr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b" anchorCtr="0" compatLnSpc="1">
            <a:prstTxWarp prst="textNoShape">
              <a:avLst/>
            </a:prstTxWarp>
          </a:bodyPr>
          <a:lstStyle>
            <a:lvl1pPr algn="r"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809" indent="-285695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2783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599896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009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556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8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1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5675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abac</a:t>
            </a:r>
            <a:r>
              <a:rPr lang="en-US" dirty="0" smtClean="0"/>
              <a:t>-alpha  </a:t>
            </a:r>
          </a:p>
          <a:p>
            <a:r>
              <a:rPr lang="en-US" dirty="0" smtClean="0"/>
              <a:t>Then for</a:t>
            </a:r>
            <a:r>
              <a:rPr lang="en-US" baseline="0" dirty="0" smtClean="0"/>
              <a:t> each type of extension, highlight the extensions to ABAC</a:t>
            </a:r>
          </a:p>
          <a:p>
            <a:r>
              <a:rPr lang="en-US" baseline="0" dirty="0" smtClean="0"/>
              <a:t>23 and 24 integrated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72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31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20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21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22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23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examples about</a:t>
            </a:r>
            <a:r>
              <a:rPr lang="en-US" baseline="0" dirty="0" smtClean="0"/>
              <a:t> what is excluded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6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9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9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4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204912"/>
            <a:ext cx="9072563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6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6"/>
            <a:ext cx="3321050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9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5"/>
            <a:ext cx="1790700" cy="59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2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9" y="914400"/>
            <a:ext cx="9069388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9" y="6886576"/>
            <a:ext cx="2346325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4/12/2015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6"/>
            <a:ext cx="3194050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6"/>
            <a:ext cx="2346325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408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521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0634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7746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718" indent="-323788" algn="l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435" indent="-287284" algn="l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154" indent="-215859" algn="l" defTabSz="457112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6872" indent="-215859" algn="l" defTabSz="457112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100">
          <a:solidFill>
            <a:srgbClr val="000000"/>
          </a:solidFill>
          <a:latin typeface="Arial" charset="0"/>
          <a:ea typeface="ＭＳ Ｐゴシック" charset="-128"/>
        </a:defRPr>
      </a:lvl4pPr>
      <a:lvl5pPr marL="2158589" indent="-215859" algn="l" defTabSz="457112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100">
          <a:solidFill>
            <a:srgbClr val="000000"/>
          </a:solidFill>
          <a:latin typeface="Arial" charset="0"/>
          <a:ea typeface="ＭＳ Ｐゴシック" charset="-128"/>
        </a:defRPr>
      </a:lvl5pPr>
      <a:lvl6pPr marL="2615703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6pPr>
      <a:lvl7pPr marL="3072815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7pPr>
      <a:lvl8pPr marL="3529929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8pPr>
      <a:lvl9pPr marL="3987041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638582"/>
            <a:ext cx="91440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329" tIns="40164" rIns="80329" bIns="40164"/>
          <a:lstStyle/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900" dirty="0" smtClean="0"/>
              <a:t>Attribute-Based Access Control Models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900" dirty="0" smtClean="0"/>
              <a:t>and Beyond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900" dirty="0"/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100" dirty="0">
                <a:solidFill>
                  <a:schemeClr val="tx2"/>
                </a:solidFill>
              </a:rPr>
              <a:t>Prof. Ravi Sandhu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1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Executive Director, </a:t>
            </a:r>
            <a:r>
              <a:rPr lang="en-US" dirty="0" smtClean="0">
                <a:solidFill>
                  <a:schemeClr val="tx2"/>
                </a:solidFill>
              </a:rPr>
              <a:t>Institute for Cyber Security</a:t>
            </a:r>
            <a:endParaRPr lang="en-US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Lutcher Brown Endowed Chair in Cyber Security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University of Texas at San Antonio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1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Singapore Management University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Singapore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April 10, 2015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15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1500" dirty="0">
                <a:solidFill>
                  <a:schemeClr val="tx2"/>
                </a:solidFill>
              </a:rPr>
              <a:t>ravi.sandhu@utsa.edu,  www.profsandhu.com, www.ics.utsa.edu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100" dirty="0">
                <a:solidFill>
                  <a:schemeClr val="tx2"/>
                </a:solidFill>
              </a:rPr>
              <a:t> </a:t>
            </a:r>
            <a:endParaRPr lang="en-GB" sz="21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5433105"/>
            <a:ext cx="1588" cy="259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14" tIns="40806" rIns="81614" bIns="40806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6" algn="l"/>
                <a:tab pos="1292213" algn="l"/>
                <a:tab pos="1938318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4" y="6957462"/>
            <a:ext cx="4395147" cy="3132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4" tIns="40806" rIns="81614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>
                <a:solidFill>
                  <a:srgbClr val="131F49"/>
                </a:solidFill>
              </a:rPr>
              <a:t>Institute for Cyber Security</a:t>
            </a:r>
            <a:endParaRPr lang="en-US" sz="21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66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>
                <a:solidFill>
                  <a:srgbClr val="131F49"/>
                </a:solidFill>
              </a:rPr>
              <a:t>Access Control Models</a:t>
            </a:r>
            <a:endParaRPr lang="en-US" sz="35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315" y="1743978"/>
            <a:ext cx="2733406" cy="107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Specification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8512" y="3288233"/>
            <a:ext cx="1527948" cy="1077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Reality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2465" y="1719313"/>
            <a:ext cx="2690160" cy="107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Enforcement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58444" y="5266422"/>
            <a:ext cx="3076450" cy="107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Administration</a:t>
            </a:r>
          </a:p>
        </p:txBody>
      </p:sp>
      <p:cxnSp>
        <p:nvCxnSpPr>
          <p:cNvPr id="28" name="Straight Connector 27"/>
          <p:cNvCxnSpPr>
            <a:stCxn id="17" idx="2"/>
            <a:endCxn id="26" idx="1"/>
          </p:cNvCxnSpPr>
          <p:nvPr/>
        </p:nvCxnSpPr>
        <p:spPr bwMode="auto">
          <a:xfrm>
            <a:off x="2033018" y="2821178"/>
            <a:ext cx="1425426" cy="29838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17" idx="3"/>
            <a:endCxn id="19" idx="1"/>
          </p:cNvCxnSpPr>
          <p:nvPr/>
        </p:nvCxnSpPr>
        <p:spPr bwMode="auto">
          <a:xfrm flipV="1">
            <a:off x="3399721" y="2257913"/>
            <a:ext cx="3482744" cy="2466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9" idx="2"/>
            <a:endCxn id="26" idx="3"/>
          </p:cNvCxnSpPr>
          <p:nvPr/>
        </p:nvCxnSpPr>
        <p:spPr bwMode="auto">
          <a:xfrm flipH="1">
            <a:off x="6534894" y="2796513"/>
            <a:ext cx="1692651" cy="30085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399738" y="2821198"/>
            <a:ext cx="818760" cy="46703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5746480" y="2796533"/>
            <a:ext cx="1135987" cy="49170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18" idx="2"/>
            <a:endCxn id="26" idx="0"/>
          </p:cNvCxnSpPr>
          <p:nvPr/>
        </p:nvCxnSpPr>
        <p:spPr bwMode="auto">
          <a:xfrm>
            <a:off x="4982486" y="4365433"/>
            <a:ext cx="14183" cy="9009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909560" y="3199174"/>
            <a:ext cx="1955800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MAC, DAC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Main focus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520" y="3199174"/>
            <a:ext cx="2103755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RBAC, ABAC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Initial focus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8648" y="4999958"/>
            <a:ext cx="2103755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RBAC, ABAC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Next step focus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67047" y="5240597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MAC, DAC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Easy (relatively)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The RBAC Story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model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20615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029020"/>
            <a:ext cx="1495425" cy="8404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 Proposed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2" y="716599"/>
            <a:ext cx="1261428" cy="8404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00774" tIns="50388" rIns="100774" bIns="50388">
            <a:spAutoFit/>
          </a:bodyPr>
          <a:lstStyle/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68751" y="3993253"/>
            <a:ext cx="2153561" cy="1169541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en-US" sz="1000" dirty="0" smtClean="0"/>
              <a:t>Ludwig Fuchs, </a:t>
            </a:r>
            <a:r>
              <a:rPr lang="en-US" sz="1000" dirty="0" err="1" smtClean="0"/>
              <a:t>Gunther</a:t>
            </a:r>
            <a:r>
              <a:rPr lang="en-US" sz="1000" dirty="0" smtClean="0"/>
              <a:t> </a:t>
            </a:r>
            <a:r>
              <a:rPr lang="en-US" sz="1000" dirty="0" err="1" smtClean="0"/>
              <a:t>Pernul</a:t>
            </a:r>
            <a:r>
              <a:rPr lang="en-US" sz="1000" dirty="0" smtClean="0"/>
              <a:t> and Ravi Sandhu, Roles in Information Security-A Survey and Classification of the Research Area, Computers &amp; Security, Volume 30, Number 8, Nov. 2011, pages 748-76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>
                <a:solidFill>
                  <a:srgbClr val="131F49"/>
                </a:solidFill>
              </a:rPr>
              <a:t>RBAC96 Model</a:t>
            </a:r>
            <a:endParaRPr lang="en-US" sz="35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RBAC Policy Configuration Points</a:t>
            </a:r>
            <a:endParaRPr lang="en-US" sz="28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44613" y="893710"/>
            <a:ext cx="2476559" cy="415487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sz="2100" b="1" dirty="0" smtClean="0">
                <a:solidFill>
                  <a:srgbClr val="00B050"/>
                </a:solidFill>
              </a:rPr>
              <a:t>Security Architect</a:t>
            </a:r>
            <a:endParaRPr lang="en-US" sz="21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380" y="1731997"/>
            <a:ext cx="1949538" cy="738646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70C0"/>
                </a:solidFill>
              </a:rPr>
              <a:t>Security </a:t>
            </a:r>
          </a:p>
          <a:p>
            <a:pPr algn="ctr"/>
            <a:r>
              <a:rPr lang="en-US" sz="2100" b="1" dirty="0" smtClean="0">
                <a:solidFill>
                  <a:srgbClr val="0070C0"/>
                </a:solidFill>
              </a:rPr>
              <a:t>Administrator</a:t>
            </a:r>
            <a:endParaRPr lang="en-US" sz="21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8692" y="4311280"/>
            <a:ext cx="780968" cy="415487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sz="2100" b="1" dirty="0" smtClean="0">
                <a:solidFill>
                  <a:srgbClr val="002060"/>
                </a:solidFill>
              </a:rPr>
              <a:t>User</a:t>
            </a:r>
            <a:endParaRPr lang="en-US" sz="21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26301" y="4759721"/>
            <a:ext cx="2476559" cy="415487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sz="2100" b="1" dirty="0" smtClean="0">
                <a:solidFill>
                  <a:srgbClr val="00B050"/>
                </a:solidFill>
              </a:rPr>
              <a:t>Security Architect</a:t>
            </a:r>
            <a:endParaRPr lang="en-US" sz="21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65482" y="6051728"/>
            <a:ext cx="2476559" cy="415487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sz="2100" b="1" dirty="0" smtClean="0">
                <a:solidFill>
                  <a:srgbClr val="00B050"/>
                </a:solidFill>
              </a:rPr>
              <a:t>Security Architect</a:t>
            </a:r>
            <a:endParaRPr lang="en-US" sz="21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653" y="1826010"/>
            <a:ext cx="1949538" cy="738646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70C0"/>
                </a:solidFill>
              </a:rPr>
              <a:t>Security </a:t>
            </a:r>
          </a:p>
          <a:p>
            <a:pPr algn="ctr"/>
            <a:r>
              <a:rPr lang="en-US" sz="2100" b="1" dirty="0" smtClean="0">
                <a:solidFill>
                  <a:srgbClr val="0070C0"/>
                </a:solidFill>
              </a:rPr>
              <a:t>Administrator</a:t>
            </a:r>
            <a:endParaRPr lang="en-US" sz="21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72560" y="3769119"/>
            <a:ext cx="1350015" cy="738646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sz="2100" b="1" dirty="0" smtClean="0">
                <a:solidFill>
                  <a:srgbClr val="00B050"/>
                </a:solidFill>
              </a:rPr>
              <a:t>Security</a:t>
            </a:r>
          </a:p>
          <a:p>
            <a:r>
              <a:rPr lang="en-US" sz="2100" b="1" dirty="0" smtClean="0">
                <a:solidFill>
                  <a:srgbClr val="00B050"/>
                </a:solidFill>
              </a:rPr>
              <a:t>Architect</a:t>
            </a:r>
            <a:endParaRPr lang="en-US" sz="21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525714" y="2"/>
            <a:ext cx="5235575" cy="684213"/>
          </a:xfrm>
        </p:spPr>
        <p:txBody>
          <a:bodyPr/>
          <a:lstStyle/>
          <a:p>
            <a:pPr algn="ctr">
              <a:defRPr/>
            </a:pPr>
            <a:r>
              <a:rPr lang="en-US" sz="2400" b="1" dirty="0" smtClean="0">
                <a:solidFill>
                  <a:srgbClr val="131F49"/>
                </a:solidFill>
              </a:rPr>
              <a:t>Fundamental Theorem of RBAC</a:t>
            </a: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fld id="{FBAB7ED1-1CF0-4501-AD03-4ED9854218F4}" type="slidenum">
              <a:rPr lang="en-GB" sz="1500">
                <a:solidFill>
                  <a:srgbClr val="000000"/>
                </a:solidFill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</a:pPr>
              <a:t>14</a:t>
            </a:fld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013741" y="1869425"/>
            <a:ext cx="6383338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can be configured to do MAC</a:t>
            </a:r>
          </a:p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can be configured to do DAC</a:t>
            </a:r>
          </a:p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is policy neutral</a:t>
            </a:r>
          </a:p>
          <a:p>
            <a:pPr marL="495206" lvl="1" indent="-380927" defTabSz="914226" eaLnBrk="0">
              <a:buSzPct val="75000"/>
              <a:buFont typeface="Symbol" pitchFamily="18" charset="2"/>
              <a:buChar char=""/>
            </a:pPr>
            <a:endParaRPr lang="en-US" sz="2800" dirty="0">
              <a:solidFill>
                <a:srgbClr val="000000"/>
              </a:solidFill>
              <a:latin typeface="Bitstream Charter" pitchFamily="16" charset="0"/>
            </a:endParaRPr>
          </a:p>
          <a:p>
            <a:pPr marL="495206" lvl="1" indent="-380927" defTabSz="914226" eaLnBrk="0">
              <a:buSzPct val="75000"/>
              <a:buFont typeface="Symbol" pitchFamily="18" charset="2"/>
              <a:buChar char=""/>
            </a:pPr>
            <a:endParaRPr lang="en-US" sz="4900" dirty="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339619" y="3473434"/>
            <a:ext cx="4141191" cy="440334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100774" tIns="50388" rIns="100774" bIns="50388">
            <a:spAutoFit/>
          </a:bodyPr>
          <a:lstStyle/>
          <a:p>
            <a:pPr algn="ctr" defTabSz="1007871"/>
            <a:r>
              <a:rPr lang="en-US" sz="2200" dirty="0">
                <a:solidFill>
                  <a:srgbClr val="CC3300"/>
                </a:solidFill>
                <a:latin typeface="Times" pitchFamily="18" charset="0"/>
                <a:cs typeface="Arial" charset="0"/>
              </a:rPr>
              <a:t>RBAC is neither MAC nor DAC!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095059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Role granularity is not adequate leading to role explosion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Researchers have suggested several extensions such as parameterized privileges, role templates, parameterized roles (1997-)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Role design and engineering is difficult and expensive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Substantial research on role engineering top down or bottom up (1996-), and on role mining (2003-)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Assignment of users/permissions to roles is cumbersome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Researchers have investigated decentralized administration (1997-), attribute-based implicit user-role assignment (2002-), role-delegation (2000-), role-based trust management (2003-), attribute-based implicit permission-role assignment (2012-)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Adjustment based on local/global situational factors is difficult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Temporal (2001-) and spatial (2005-) extensions to RBAC proposed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RBAC does not offer an extension framework 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solidFill>
                  <a:srgbClr val="FF0000"/>
                </a:solidFill>
                <a:ea typeface="ＭＳ Ｐゴシック" pitchFamily="34" charset="-128"/>
              </a:rPr>
              <a:t>Every shortcoming seems to need a custom extension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solidFill>
                  <a:srgbClr val="FF0000"/>
                </a:solidFill>
                <a:ea typeface="ＭＳ Ｐゴシック" pitchFamily="34" charset="-128"/>
              </a:rPr>
              <a:t>Can ABAC unify these extensions in a common open-ended framework?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1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Shortcomings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Shortcomings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1371600" y="1515921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53699" y="974561"/>
            <a:ext cx="1633764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Hard Enough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205793" y="1523937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315863" y="982577"/>
            <a:ext cx="1390108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Impossible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X.500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Directory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Pre Internet, early 1990s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156964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Attribute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Certificates</a:t>
            </a: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525714" y="2"/>
            <a:ext cx="5235575" cy="684213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131F49"/>
                </a:solidFill>
              </a:rPr>
              <a:t>Cyber Security Technologies</a:t>
            </a:r>
            <a:endParaRPr lang="en-US" sz="2800" b="1" dirty="0">
              <a:solidFill>
                <a:srgbClr val="131F49"/>
              </a:solidFill>
            </a:endParaRP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fld id="{FBAB7ED1-1CF0-4501-AD03-4ED9854218F4}" type="slidenum">
              <a:rPr lang="en-GB" sz="1500">
                <a:solidFill>
                  <a:srgbClr val="000000"/>
                </a:solidFill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</a:pPr>
              <a:t>2</a:t>
            </a:fld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24" name="Oval 3" descr="10%"/>
          <p:cNvSpPr>
            <a:spLocks noChangeArrowheads="1"/>
          </p:cNvSpPr>
          <p:nvPr/>
        </p:nvSpPr>
        <p:spPr bwMode="auto">
          <a:xfrm>
            <a:off x="336022" y="1046582"/>
            <a:ext cx="9464587" cy="5496514"/>
          </a:xfrm>
          <a:prstGeom prst="ellipse">
            <a:avLst/>
          </a:prstGeom>
          <a:pattFill prst="pct10">
            <a:fgClr>
              <a:schemeClr val="tx2"/>
            </a:fgClr>
            <a:bgClr>
              <a:schemeClr val="bg1"/>
            </a:bgClr>
          </a:pattFill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440712" y="1373817"/>
            <a:ext cx="3326956" cy="988707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26" tIns="48988" rIns="99726" bIns="48988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AUTHENTICATION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836240" y="4465115"/>
            <a:ext cx="2721417" cy="899461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26" tIns="48988" rIns="99726" bIns="48988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INTRUSION/MALWARE</a:t>
            </a:r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DETECTION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AND AUDIT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896054" y="2959248"/>
            <a:ext cx="2912181" cy="1041205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26" tIns="48988" rIns="99726" bIns="48988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CRYPTOGRAPHY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412398" y="2936498"/>
            <a:ext cx="2478154" cy="1063954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26" tIns="48988" rIns="99726" bIns="48988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ACCESS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CONTROL</a:t>
            </a: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H="1">
            <a:off x="3850237" y="2423772"/>
            <a:ext cx="1293330" cy="925711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3858990" y="3473727"/>
            <a:ext cx="1228577" cy="972957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V="1">
            <a:off x="5143567" y="3417728"/>
            <a:ext cx="1204075" cy="1105952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5143570" y="2423772"/>
            <a:ext cx="1226827" cy="972957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5115566" y="2401021"/>
            <a:ext cx="0" cy="2066661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3836238" y="3422977"/>
            <a:ext cx="2558659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1041313" y="2199779"/>
            <a:ext cx="1663338" cy="375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26" tIns="48988" rIns="99726" bIns="48988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ASSURANCE</a:t>
            </a: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7209751" y="1877795"/>
            <a:ext cx="1347226" cy="652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26" tIns="48988" rIns="99726" bIns="48988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RISK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ANALYSIS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3659991" y="5605135"/>
            <a:ext cx="3044165" cy="652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26" tIns="48988" rIns="99726" bIns="48988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SECURITY ENGINEERING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&amp;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SPKI Certificates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Anonymous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0204" y="6886576"/>
            <a:ext cx="2346325" cy="519112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6019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22629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26951" y="2041094"/>
            <a:ext cx="1289940" cy="3690207"/>
            <a:chOff x="1311975" y="1687141"/>
            <a:chExt cx="1289940" cy="3690207"/>
          </a:xfrm>
        </p:grpSpPr>
        <p:sp>
          <p:nvSpPr>
            <p:cNvPr id="14" name="TextBox 13"/>
            <p:cNvSpPr txBox="1"/>
            <p:nvPr/>
          </p:nvSpPr>
          <p:spPr>
            <a:xfrm>
              <a:off x="1332055" y="168714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Action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8039" y="2332853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User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4023" y="2978565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Subject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20007" y="3624277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Object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15991" y="4269989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Context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11975" y="491570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Policy</a:t>
              </a: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970394" y="1913018"/>
            <a:ext cx="2695070" cy="394635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Authorization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Decision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0663" y="3655374"/>
            <a:ext cx="126986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Yes/No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357345" y="2241837"/>
            <a:ext cx="1616978" cy="3288720"/>
            <a:chOff x="2353416" y="1997242"/>
            <a:chExt cx="1616978" cy="328872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2353416" y="199724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353416" y="2654986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353416" y="3312730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2353416" y="3970474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353416" y="4628218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353416" y="528596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0" name="Straight Arrow Connector 39"/>
          <p:cNvCxnSpPr/>
          <p:nvPr/>
        </p:nvCxnSpPr>
        <p:spPr bwMode="auto">
          <a:xfrm>
            <a:off x="6680920" y="3886197"/>
            <a:ext cx="1616978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429882" y="1256990"/>
            <a:ext cx="1471904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Attributes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0204" y="6886576"/>
            <a:ext cx="2346325" cy="519112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23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6019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22629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926951" y="2041094"/>
            <a:ext cx="1289940" cy="3690207"/>
            <a:chOff x="1311975" y="1687141"/>
            <a:chExt cx="1289940" cy="3690207"/>
          </a:xfrm>
        </p:grpSpPr>
        <p:sp>
          <p:nvSpPr>
            <p:cNvPr id="14" name="TextBox 13"/>
            <p:cNvSpPr txBox="1"/>
            <p:nvPr/>
          </p:nvSpPr>
          <p:spPr>
            <a:xfrm>
              <a:off x="1332055" y="168714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Action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8039" y="2332853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User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4023" y="2978565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Subject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20007" y="3624277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Object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15991" y="4269989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Context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11975" y="491570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Policy</a:t>
              </a: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970394" y="1913018"/>
            <a:ext cx="2695070" cy="394635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Authorization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Decision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0663" y="3655374"/>
            <a:ext cx="126986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Yes/No</a:t>
            </a:r>
          </a:p>
        </p:txBody>
      </p:sp>
      <p:grpSp>
        <p:nvGrpSpPr>
          <p:cNvPr id="3" name="Group 40"/>
          <p:cNvGrpSpPr/>
          <p:nvPr/>
        </p:nvGrpSpPr>
        <p:grpSpPr>
          <a:xfrm>
            <a:off x="2357345" y="2241837"/>
            <a:ext cx="1616978" cy="3288720"/>
            <a:chOff x="2353416" y="1997242"/>
            <a:chExt cx="1616978" cy="328872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2353416" y="199724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353416" y="2654986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353416" y="3312730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2353416" y="3970474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353416" y="4628218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353416" y="528596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0" name="Straight Arrow Connector 39"/>
          <p:cNvCxnSpPr/>
          <p:nvPr/>
        </p:nvCxnSpPr>
        <p:spPr bwMode="auto">
          <a:xfrm>
            <a:off x="6680920" y="3886197"/>
            <a:ext cx="1616978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429882" y="1256990"/>
            <a:ext cx="1471904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Attributes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5158" y="6159029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27190" y="4578821"/>
            <a:ext cx="2622165" cy="156964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Usage Control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XACML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Attribute-Based 			Encryption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Status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18329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223330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3" y="842330"/>
            <a:ext cx="1066800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2114" y="4823461"/>
            <a:ext cx="3059748" cy="3428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0587" y="4994910"/>
            <a:ext cx="1995126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ABAC still in pre/early phase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998" y="4206797"/>
            <a:ext cx="970712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1990?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2138" y="4210608"/>
            <a:ext cx="785178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2014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001203"/>
            <a:ext cx="9577386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Attributes are </a:t>
            </a:r>
            <a:r>
              <a:rPr lang="en-US" dirty="0" err="1" smtClean="0">
                <a:ea typeface="ＭＳ Ｐゴシック" pitchFamily="34" charset="-128"/>
              </a:rPr>
              <a:t>name:value</a:t>
            </a:r>
            <a:r>
              <a:rPr lang="en-US" dirty="0" smtClean="0">
                <a:ea typeface="ＭＳ Ｐゴシック" pitchFamily="34" charset="-128"/>
              </a:rPr>
              <a:t> pairs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possibly chained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values can be complex data structures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Associated with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actions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users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subjects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objects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contexts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policies</a:t>
            </a:r>
          </a:p>
          <a:p>
            <a:pPr marL="431718" lvl="1" indent="-323788">
              <a:buSzPct val="90000"/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  <a:cs typeface="ＭＳ Ｐゴシック" charset="-128"/>
              </a:rPr>
              <a:t>Converted by policies into rights just in time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policies specified by security architects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attributes maintained by security administrators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but also possibly by users OR reputation and trust mechanisms</a:t>
            </a: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Inherently extensible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Attribute-Based Access Control (ABAC)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277939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An ABAC model requires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identification of policy configuration points (PCPs)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languages and formalisms for each PCP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 core set of PCPs can be discovered by building the ABAC</a:t>
            </a: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α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model to unify simple forms of DAC, MAC and RBAC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Additional ABAC models can then be developed by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increasing the sophistication of the ABAC</a:t>
            </a:r>
            <a:r>
              <a:rPr lang="el-GR" dirty="0" smtClean="0">
                <a:ea typeface="ＭＳ Ｐゴシック" pitchFamily="34" charset="-128"/>
              </a:rPr>
              <a:t>α</a:t>
            </a:r>
            <a:r>
              <a:rPr lang="en-US" dirty="0" smtClean="0">
                <a:ea typeface="ＭＳ Ｐゴシック" pitchFamily="34" charset="-128"/>
              </a:rPr>
              <a:t> PCPs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discovering additional PCPs driven by requirements beyond DAC, MAC and RBAC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ABAC</a:t>
            </a:r>
            <a:r>
              <a:rPr lang="el-GR" sz="2800" dirty="0" smtClean="0"/>
              <a:t>α</a:t>
            </a:r>
            <a:r>
              <a:rPr lang="en-US" sz="2800" dirty="0" smtClean="0"/>
              <a:t> Hypothesis (DBSEC 2012)</a:t>
            </a:r>
            <a:endParaRPr lang="en-US" sz="2800" b="1" kern="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31314" y="5707849"/>
            <a:ext cx="4348202" cy="461647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A small but crucial first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27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/>
              <a:t>ABAC</a:t>
            </a:r>
            <a:r>
              <a:rPr lang="el-GR" sz="3500" dirty="0" smtClean="0"/>
              <a:t>α</a:t>
            </a:r>
            <a:r>
              <a:rPr lang="en-US" sz="3500" dirty="0" smtClean="0"/>
              <a:t> Model Structure</a:t>
            </a:r>
            <a:endParaRPr lang="en-US" sz="35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22" y="2002870"/>
            <a:ext cx="8673472" cy="3576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3261" y="971551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3223263" y="1340865"/>
            <a:ext cx="1605549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828812" y="1340865"/>
            <a:ext cx="1331958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828830" y="1340882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28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/>
              <a:t>ABAC</a:t>
            </a:r>
            <a:r>
              <a:rPr lang="el-GR" sz="3500" dirty="0" smtClean="0"/>
              <a:t>α</a:t>
            </a:r>
            <a:r>
              <a:rPr lang="en-US" sz="3500" dirty="0" smtClean="0"/>
              <a:t> Model Structure</a:t>
            </a:r>
            <a:endParaRPr lang="en-US" sz="35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22" y="2002870"/>
            <a:ext cx="8673472" cy="3576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3261" y="971551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3223263" y="1340865"/>
            <a:ext cx="1605549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828812" y="1340865"/>
            <a:ext cx="1331958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828830" y="1340882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69436" y="6028003"/>
            <a:ext cx="5664864" cy="415487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r>
              <a:rPr lang="en-US" sz="2100" b="1" dirty="0" smtClean="0">
                <a:solidFill>
                  <a:srgbClr val="CC3300"/>
                </a:solidFill>
              </a:rPr>
              <a:t>Can be configured to do DAC, MAC, RBAC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277938"/>
            <a:ext cx="9069388" cy="5201239"/>
          </a:xfrm>
        </p:spPr>
        <p:txBody>
          <a:bodyPr/>
          <a:lstStyle/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29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3500" baseline="-25000" dirty="0" smtClean="0"/>
              <a:t>β</a:t>
            </a: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Scope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8" y="939078"/>
            <a:ext cx="9616118" cy="3885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4156" y="6138043"/>
            <a:ext cx="4860388" cy="584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3</a:t>
            </a:r>
            <a:r>
              <a:rPr lang="en-US" altLang="zh-CN" sz="1600" dirty="0" smtClean="0">
                <a:solidFill>
                  <a:srgbClr val="FF0000"/>
                </a:solidFill>
              </a:rPr>
              <a:t>. Subject attributes constrained by attributes of subjects created by the same user</a:t>
            </a:r>
            <a:r>
              <a:rPr lang="en-US" altLang="zh-CN" sz="16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7116" y="5968765"/>
            <a:ext cx="2299467" cy="3411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5</a:t>
            </a:r>
            <a:r>
              <a:rPr lang="en-US" altLang="zh-CN" sz="1600" dirty="0" smtClean="0">
                <a:solidFill>
                  <a:srgbClr val="FF0000"/>
                </a:solidFill>
              </a:rPr>
              <a:t>. </a:t>
            </a:r>
            <a:r>
              <a:rPr lang="en-US" altLang="zh-CN" sz="1600" dirty="0">
                <a:solidFill>
                  <a:srgbClr val="FF0000"/>
                </a:solidFill>
              </a:rPr>
              <a:t>Meta-Attributes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156" y="5553269"/>
            <a:ext cx="48603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2. Subject attribute constraints policy are different at creation and modification time.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157" y="5178288"/>
            <a:ext cx="2592239" cy="338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1. Context Attributes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7116" y="5553266"/>
            <a:ext cx="2150670" cy="338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4. Policy Language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1377" y="939080"/>
            <a:ext cx="1103970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1, 2, 4, 5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01100" y="4542680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1, 4, 5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2433" y="3127095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4, 5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13656" y="754415"/>
            <a:ext cx="581722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24341" y="963141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1, 4, 5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87786" y="3496429"/>
            <a:ext cx="1479600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1, 2, 3, 4, 5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08517" y="4542680"/>
            <a:ext cx="581722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186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946470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Analog Hole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Inference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Covert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Side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Phishing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Social Engineering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Attack Asymmetry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Privacy </a:t>
            </a:r>
            <a:r>
              <a:rPr lang="en-US" sz="3200" dirty="0" err="1" smtClean="0">
                <a:ea typeface="ＭＳ Ｐゴシック" pitchFamily="34" charset="-128"/>
              </a:rPr>
              <a:t>vs</a:t>
            </a:r>
            <a:r>
              <a:rPr lang="en-US" sz="3200" dirty="0" smtClean="0">
                <a:ea typeface="ＭＳ Ｐゴシック" pitchFamily="34" charset="-128"/>
              </a:rPr>
              <a:t> Security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Base-rate Fallacy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….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Security Limitations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7080" y="1543053"/>
            <a:ext cx="2496820" cy="8309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Can manage Cannot eliminate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985052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30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-2813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3200" baseline="-25000" dirty="0" smtClean="0"/>
              <a:t>β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Model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50" y="1434365"/>
            <a:ext cx="6804141" cy="46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0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Beyond ABAC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559506" y="1741447"/>
            <a:ext cx="4899281" cy="4012896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669796" y="3438449"/>
            <a:ext cx="2678700" cy="1243706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Security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Access Control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Trust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Risk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66656" y="1182938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0545" y="5902065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Relationships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0137" y="5908389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Provenance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187110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GURA model for user-attribute assignment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Safety analysis of ABAC</a:t>
            </a:r>
            <a:r>
              <a:rPr lang="el-GR" baseline="-25000" dirty="0" smtClean="0">
                <a:ea typeface="ＭＳ Ｐゴシック" pitchFamily="34" charset="-128"/>
              </a:rPr>
              <a:t>α</a:t>
            </a:r>
            <a:r>
              <a:rPr lang="en-US" dirty="0" smtClean="0">
                <a:ea typeface="ＭＳ Ｐゴシック" pitchFamily="34" charset="-128"/>
              </a:rPr>
              <a:t> and ABAC</a:t>
            </a:r>
            <a:r>
              <a:rPr lang="el-GR" baseline="-25000" dirty="0" smtClean="0">
                <a:ea typeface="ＭＳ Ｐゴシック" pitchFamily="34" charset="-128"/>
              </a:rPr>
              <a:t>β</a:t>
            </a:r>
            <a:endParaRPr lang="en-US" baseline="-250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baseline="-25000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Undecidable</a:t>
            </a:r>
            <a:r>
              <a:rPr lang="en-US" dirty="0" smtClean="0">
                <a:ea typeface="ＭＳ Ｐゴシック" pitchFamily="34" charset="-128"/>
              </a:rPr>
              <a:t> safety for ABAC models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Decidable safety for ABAC with finite fixed attributes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Constraints in ABAC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ABAC Cloud </a:t>
            </a:r>
            <a:r>
              <a:rPr lang="en-US" dirty="0" err="1" smtClean="0">
                <a:ea typeface="ＭＳ Ｐゴシック" pitchFamily="34" charset="-128"/>
              </a:rPr>
              <a:t>IaaS</a:t>
            </a:r>
            <a:r>
              <a:rPr lang="en-US" dirty="0" smtClean="0">
                <a:ea typeface="ＭＳ Ｐゴシック" pitchFamily="34" charset="-128"/>
              </a:rPr>
              <a:t> implementations (</a:t>
            </a:r>
            <a:r>
              <a:rPr lang="en-US" dirty="0" err="1" smtClean="0">
                <a:ea typeface="ＭＳ Ｐゴシック" pitchFamily="34" charset="-128"/>
              </a:rPr>
              <a:t>OpenStack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Attribute Engineering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Attribute Mining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Unification of Attributes, Relationships and Provenance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baseline="-250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32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Research at ICS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56" y="1127763"/>
            <a:ext cx="85148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973" y="5852162"/>
            <a:ext cx="104384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82028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-24614" y="1127763"/>
            <a:ext cx="1813284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Administration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Driven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983" y="5852162"/>
            <a:ext cx="1390090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Automated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Adaptive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7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76230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13245" y="1127763"/>
            <a:ext cx="1325970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Enterprise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Oriented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245" y="5852162"/>
            <a:ext cx="1325970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Beyond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Enterprise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8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715760" y="4171952"/>
            <a:ext cx="1788160" cy="8309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Messy or Chaotic?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10080625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Discretionary Access Control (DAC), 1970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Owner controls access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But only to the original, not to copies 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policies of researchers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Mandatory Access Control (MAC), 1970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Synonymous to Lattice-Based Access Control (LBAC)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Access based on security labels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Labels propagate to copies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military and national security policies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Role-Based Access Control (RBAC), 1995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Access based on roles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Can be configured to do DAC or MAC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enterprise policies</a:t>
            </a:r>
          </a:p>
          <a:p>
            <a:pPr>
              <a:buSzPct val="90000"/>
              <a:buNone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9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683748" cy="3385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Models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18522" y="6028004"/>
            <a:ext cx="7163503" cy="41548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r>
              <a:rPr lang="en-US" sz="2100" b="1" dirty="0">
                <a:solidFill>
                  <a:srgbClr val="CC3300"/>
                </a:solidFill>
              </a:rPr>
              <a:t>Numerous other models but only 3 </a:t>
            </a:r>
            <a:r>
              <a:rPr lang="en-US" sz="2100" b="1" dirty="0" smtClean="0">
                <a:solidFill>
                  <a:srgbClr val="CC3300"/>
                </a:solidFill>
              </a:rPr>
              <a:t>successes: SO FAR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7783</TotalTime>
  <Words>1454</Words>
  <Application>Microsoft Office PowerPoint</Application>
  <PresentationFormat>Custom</PresentationFormat>
  <Paragraphs>442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ＭＳ Ｐゴシック</vt:lpstr>
      <vt:lpstr>Arial</vt:lpstr>
      <vt:lpstr>Bitstream Charter</vt:lpstr>
      <vt:lpstr>Calibri</vt:lpstr>
      <vt:lpstr>Courier New</vt:lpstr>
      <vt:lpstr>Symbol</vt:lpstr>
      <vt:lpstr>Times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Cyber Security Technologies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Fundamental Theorem of RBAC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1027</cp:revision>
  <cp:lastPrinted>2015-04-06T23:05:24Z</cp:lastPrinted>
  <dcterms:created xsi:type="dcterms:W3CDTF">2010-02-19T20:53:39Z</dcterms:created>
  <dcterms:modified xsi:type="dcterms:W3CDTF">2015-04-12T06:39:01Z</dcterms:modified>
</cp:coreProperties>
</file>