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5"/>
  </p:notesMasterIdLst>
  <p:handoutMasterIdLst>
    <p:handoutMasterId r:id="rId26"/>
  </p:handoutMasterIdLst>
  <p:sldIdLst>
    <p:sldId id="280" r:id="rId6"/>
    <p:sldId id="281" r:id="rId7"/>
    <p:sldId id="282" r:id="rId8"/>
    <p:sldId id="283" r:id="rId9"/>
    <p:sldId id="284" r:id="rId10"/>
    <p:sldId id="289" r:id="rId11"/>
    <p:sldId id="285" r:id="rId12"/>
    <p:sldId id="286" r:id="rId13"/>
    <p:sldId id="287" r:id="rId14"/>
    <p:sldId id="291" r:id="rId15"/>
    <p:sldId id="292" r:id="rId16"/>
    <p:sldId id="293" r:id="rId17"/>
    <p:sldId id="288" r:id="rId18"/>
    <p:sldId id="296" r:id="rId19"/>
    <p:sldId id="295" r:id="rId20"/>
    <p:sldId id="290" r:id="rId21"/>
    <p:sldId id="297" r:id="rId22"/>
    <p:sldId id="298" r:id="rId23"/>
    <p:sldId id="299" r:id="rId24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88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6/26/2011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0C137A8E-DCD0-4026-8679-7DAC59B2E3EE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6/26/2011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60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/>
              <a:t>The Future of Cyber Security</a:t>
            </a:r>
            <a:endParaRPr lang="en-US" sz="280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Prof.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Executive Director and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>
              <a:solidFill>
                <a:srgbClr val="00206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chemeClr val="tx2"/>
                </a:solidFill>
              </a:rPr>
              <a:t>ravi.sandhu@utsa.edu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800">
                <a:solidFill>
                  <a:schemeClr val="tx2"/>
                </a:solidFill>
              </a:rPr>
              <a:t> </a:t>
            </a:r>
            <a:endParaRPr lang="en-GB" sz="280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Institute for Cyber Security</a:t>
            </a:r>
            <a:endParaRPr lang="en-US" sz="2400" b="1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59DA31-CC58-4547-91C8-3591007EA071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10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PEI Models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2601913" y="1423988"/>
            <a:ext cx="2557462" cy="554037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Security and system goals</a:t>
            </a:r>
          </a:p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(objectives/policy)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01913" y="2322513"/>
            <a:ext cx="2557462" cy="554037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Policy models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2601913" y="3290888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Enforcement models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01913" y="4259263"/>
            <a:ext cx="2557462" cy="552450"/>
          </a:xfrm>
          <a:prstGeom prst="rect">
            <a:avLst/>
          </a:prstGeom>
          <a:solidFill>
            <a:srgbClr val="4F81BD">
              <a:lumMod val="5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ysClr val="window" lastClr="FFFFFF"/>
                </a:solidFill>
                <a:latin typeface="Calibri"/>
                <a:ea typeface="ＭＳ Ｐゴシック" charset="-128"/>
                <a:cs typeface="Arial" charset="0"/>
              </a:rPr>
              <a:t>Implementation models</a:t>
            </a:r>
          </a:p>
        </p:txBody>
      </p:sp>
      <p:cxnSp>
        <p:nvCxnSpPr>
          <p:cNvPr id="27656" name="Straight Connector 38"/>
          <p:cNvCxnSpPr>
            <a:cxnSpLocks noChangeShapeType="1"/>
            <a:stCxn id="5" idx="2"/>
            <a:endCxn id="6" idx="0"/>
          </p:cNvCxnSpPr>
          <p:nvPr/>
        </p:nvCxnSpPr>
        <p:spPr bwMode="auto">
          <a:xfrm rot="5400000">
            <a:off x="3672681" y="3083719"/>
            <a:ext cx="414338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27657" name="Straight Connector 39"/>
          <p:cNvCxnSpPr>
            <a:cxnSpLocks noChangeShapeType="1"/>
            <a:stCxn id="6" idx="2"/>
            <a:endCxn id="7" idx="0"/>
          </p:cNvCxnSpPr>
          <p:nvPr/>
        </p:nvCxnSpPr>
        <p:spPr bwMode="auto">
          <a:xfrm rot="5400000">
            <a:off x="3671887" y="4051301"/>
            <a:ext cx="415925" cy="0"/>
          </a:xfrm>
          <a:prstGeom prst="line">
            <a:avLst/>
          </a:prstGeom>
          <a:noFill/>
          <a:ln w="22225" algn="ctr">
            <a:solidFill>
              <a:srgbClr val="376092"/>
            </a:solidFill>
            <a:round/>
            <a:headEnd type="triangle" w="lg" len="lg"/>
            <a:tailEnd type="triangle" w="lg" len="lg"/>
          </a:ln>
        </p:spPr>
      </p:cxnSp>
      <p:sp>
        <p:nvSpPr>
          <p:cNvPr id="27658" name="TextBox 40"/>
          <p:cNvSpPr txBox="1">
            <a:spLocks noChangeArrowheads="1"/>
          </p:cNvSpPr>
          <p:nvPr/>
        </p:nvSpPr>
        <p:spPr bwMode="auto">
          <a:xfrm>
            <a:off x="5435600" y="1528763"/>
            <a:ext cx="200342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Necessarily informal</a:t>
            </a:r>
          </a:p>
        </p:txBody>
      </p:sp>
      <p:sp>
        <p:nvSpPr>
          <p:cNvPr id="27659" name="TextBox 41"/>
          <p:cNvSpPr txBox="1">
            <a:spLocks noChangeArrowheads="1"/>
          </p:cNvSpPr>
          <p:nvPr/>
        </p:nvSpPr>
        <p:spPr bwMode="auto">
          <a:xfrm>
            <a:off x="5381625" y="2122488"/>
            <a:ext cx="4078288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Specified using users, subjects, objects, admins, labels, roles, groups, etc. in an ideal setting.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Security analysis (objectives, properties, etc.).</a:t>
            </a:r>
          </a:p>
        </p:txBody>
      </p:sp>
      <p:sp>
        <p:nvSpPr>
          <p:cNvPr id="27660" name="TextBox 42"/>
          <p:cNvSpPr txBox="1">
            <a:spLocks noChangeArrowheads="1"/>
          </p:cNvSpPr>
          <p:nvPr/>
        </p:nvSpPr>
        <p:spPr bwMode="auto">
          <a:xfrm>
            <a:off x="5435600" y="3073400"/>
            <a:ext cx="4503738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Approximated policy realized using system architecture with trusted servers, protocols,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Enforcement level security analysis (e.g. stale information due to network latency, protocol proofs, etc.).</a:t>
            </a:r>
          </a:p>
        </p:txBody>
      </p:sp>
      <p:sp>
        <p:nvSpPr>
          <p:cNvPr id="27661" name="TextBox 43"/>
          <p:cNvSpPr txBox="1">
            <a:spLocks noChangeArrowheads="1"/>
          </p:cNvSpPr>
          <p:nvPr/>
        </p:nvSpPr>
        <p:spPr bwMode="auto">
          <a:xfrm>
            <a:off x="5435600" y="4156075"/>
            <a:ext cx="38004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Technologies such as Cloud Computing, Trusted Computing, etc.</a:t>
            </a:r>
          </a:p>
          <a:p>
            <a:pPr>
              <a:lnSpc>
                <a:spcPts val="300"/>
              </a:lnSpc>
            </a:pPr>
            <a:endParaRPr lang="en-US" sz="1500">
              <a:latin typeface="Garamond" pitchFamily="18" charset="0"/>
            </a:endParaRPr>
          </a:p>
          <a:p>
            <a:r>
              <a:rPr lang="en-US" sz="1500">
                <a:latin typeface="Garamond" pitchFamily="18" charset="0"/>
              </a:rPr>
              <a:t>Implementation level security analysis (e.g. vulnerability analysis, penetration testing, etc.)</a:t>
            </a:r>
          </a:p>
        </p:txBody>
      </p:sp>
      <p:sp>
        <p:nvSpPr>
          <p:cNvPr id="27662" name="TextBox 44"/>
          <p:cNvSpPr txBox="1">
            <a:spLocks noChangeArrowheads="1"/>
          </p:cNvSpPr>
          <p:nvPr/>
        </p:nvSpPr>
        <p:spPr bwMode="auto">
          <a:xfrm>
            <a:off x="5435600" y="5345113"/>
            <a:ext cx="38004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945" tIns="41473" rIns="82945" bIns="41473">
            <a:spAutoFit/>
          </a:bodyPr>
          <a:lstStyle/>
          <a:p>
            <a:r>
              <a:rPr lang="en-US" sz="1500">
                <a:latin typeface="Garamond" pitchFamily="18" charset="0"/>
              </a:rPr>
              <a:t>Software and Hardware</a:t>
            </a:r>
          </a:p>
        </p:txBody>
      </p:sp>
      <p:cxnSp>
        <p:nvCxnSpPr>
          <p:cNvPr id="27663" name="Straight Connector 45"/>
          <p:cNvCxnSpPr>
            <a:cxnSpLocks noChangeShapeType="1"/>
            <a:stCxn id="4" idx="2"/>
            <a:endCxn id="5" idx="0"/>
          </p:cNvCxnSpPr>
          <p:nvPr/>
        </p:nvCxnSpPr>
        <p:spPr bwMode="auto">
          <a:xfrm rot="5400000">
            <a:off x="3707606" y="2150269"/>
            <a:ext cx="344488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cxnSp>
        <p:nvCxnSpPr>
          <p:cNvPr id="27664" name="Straight Connector 46"/>
          <p:cNvCxnSpPr>
            <a:cxnSpLocks noChangeShapeType="1"/>
            <a:stCxn id="7" idx="2"/>
          </p:cNvCxnSpPr>
          <p:nvPr/>
        </p:nvCxnSpPr>
        <p:spPr bwMode="auto">
          <a:xfrm rot="5400000">
            <a:off x="3706812" y="4984751"/>
            <a:ext cx="346075" cy="0"/>
          </a:xfrm>
          <a:prstGeom prst="line">
            <a:avLst/>
          </a:prstGeom>
          <a:noFill/>
          <a:ln w="15875" algn="ctr">
            <a:solidFill>
              <a:srgbClr val="4A7EBB"/>
            </a:solidFill>
            <a:prstDash val="sysDot"/>
            <a:round/>
            <a:headEnd/>
            <a:tailEnd/>
          </a:ln>
        </p:spPr>
      </p:cxnSp>
      <p:sp>
        <p:nvSpPr>
          <p:cNvPr id="17" name="Rectangle 16"/>
          <p:cNvSpPr/>
          <p:nvPr/>
        </p:nvSpPr>
        <p:spPr>
          <a:xfrm>
            <a:off x="2601913" y="5157788"/>
            <a:ext cx="2557462" cy="552450"/>
          </a:xfrm>
          <a:prstGeom prst="rect">
            <a:avLst/>
          </a:prstGeom>
          <a:solidFill>
            <a:srgbClr val="CADCF2"/>
          </a:solidFill>
          <a:ln w="3175" cap="flat" cmpd="sng" algn="ctr">
            <a:solidFill>
              <a:srgbClr val="002060"/>
            </a:solidFill>
            <a:prstDash val="solid"/>
          </a:ln>
          <a:effectLst/>
        </p:spPr>
        <p:txBody>
          <a:bodyPr lIns="82945" tIns="41473" rIns="82945" bIns="41473" anchor="ctr"/>
          <a:lstStyle/>
          <a:p>
            <a:pPr algn="ctr" defTabSz="91430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ＭＳ Ｐゴシック" charset="-128"/>
                <a:cs typeface="Arial" charset="0"/>
              </a:rPr>
              <a:t>Concrete System</a:t>
            </a:r>
          </a:p>
        </p:txBody>
      </p:sp>
      <p:sp>
        <p:nvSpPr>
          <p:cNvPr id="2766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7667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27668" name="TextBox 20"/>
          <p:cNvSpPr txBox="1">
            <a:spLocks noChangeArrowheads="1"/>
          </p:cNvSpPr>
          <p:nvPr/>
        </p:nvSpPr>
        <p:spPr bwMode="auto">
          <a:xfrm>
            <a:off x="649288" y="2122488"/>
            <a:ext cx="3778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P</a:t>
            </a:r>
          </a:p>
          <a:p>
            <a:pPr algn="ctr"/>
            <a:r>
              <a:rPr lang="en-US" b="1"/>
              <a:t>E</a:t>
            </a:r>
          </a:p>
          <a:p>
            <a:pPr algn="ctr"/>
            <a:r>
              <a:rPr lang="en-US" b="1"/>
              <a:t>I</a:t>
            </a:r>
          </a:p>
          <a:p>
            <a:pPr algn="ctr"/>
            <a:endParaRPr lang="en-US" b="1"/>
          </a:p>
          <a:p>
            <a:pPr algn="ctr"/>
            <a:r>
              <a:rPr lang="en-US" b="1"/>
              <a:t>M</a:t>
            </a:r>
          </a:p>
          <a:p>
            <a:pPr algn="ctr"/>
            <a:r>
              <a:rPr lang="en-US" b="1"/>
              <a:t>O</a:t>
            </a:r>
          </a:p>
          <a:p>
            <a:pPr algn="ctr"/>
            <a:r>
              <a:rPr lang="en-US" b="1"/>
              <a:t>D</a:t>
            </a:r>
          </a:p>
          <a:p>
            <a:pPr algn="ctr"/>
            <a:r>
              <a:rPr lang="en-US" b="1"/>
              <a:t>E</a:t>
            </a:r>
          </a:p>
          <a:p>
            <a:pPr algn="ctr"/>
            <a:r>
              <a:rPr lang="en-US" b="1"/>
              <a:t>L</a:t>
            </a:r>
          </a:p>
          <a:p>
            <a:pPr algn="ctr"/>
            <a:r>
              <a:rPr lang="en-US" b="1"/>
              <a:t>S</a:t>
            </a:r>
          </a:p>
          <a:p>
            <a:pPr algn="ctr"/>
            <a:endParaRPr lang="en-US" b="1"/>
          </a:p>
        </p:txBody>
      </p:sp>
      <p:sp>
        <p:nvSpPr>
          <p:cNvPr id="27669" name="TextBox 20"/>
          <p:cNvSpPr txBox="1">
            <a:spLocks noChangeArrowheads="1"/>
          </p:cNvSpPr>
          <p:nvPr/>
        </p:nvSpPr>
        <p:spPr bwMode="auto">
          <a:xfrm>
            <a:off x="1490663" y="2443163"/>
            <a:ext cx="860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WHAT</a:t>
            </a:r>
          </a:p>
        </p:txBody>
      </p:sp>
      <p:sp>
        <p:nvSpPr>
          <p:cNvPr id="27670" name="TextBox 21"/>
          <p:cNvSpPr txBox="1">
            <a:spLocks noChangeArrowheads="1"/>
          </p:cNvSpPr>
          <p:nvPr/>
        </p:nvSpPr>
        <p:spPr bwMode="auto">
          <a:xfrm>
            <a:off x="1546225" y="3387725"/>
            <a:ext cx="749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HOW</a:t>
            </a:r>
          </a:p>
        </p:txBody>
      </p:sp>
      <p:sp>
        <p:nvSpPr>
          <p:cNvPr id="27671" name="TextBox 22"/>
          <p:cNvSpPr txBox="1">
            <a:spLocks noChangeArrowheads="1"/>
          </p:cNvSpPr>
          <p:nvPr/>
        </p:nvSpPr>
        <p:spPr bwMode="auto">
          <a:xfrm>
            <a:off x="1546225" y="4330700"/>
            <a:ext cx="749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HOW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79DBDF-3D91-46D0-9185-BF00EFCF2F79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11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Secure Information Sharing Policy Models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03238" y="914400"/>
            <a:ext cx="9069387" cy="580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Operational aspects</a:t>
            </a:r>
            <a:endParaRPr lang="en-US" sz="24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Group operation semantics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Add, Join, Leave, Remove, etc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Multicast group is one example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Object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Read-Write (no versioning </a:t>
            </a:r>
            <a:r>
              <a:rPr lang="en-US" sz="2400" kern="0" dirty="0" err="1">
                <a:latin typeface="Arial" pitchFamily="34" charset="0"/>
                <a:ea typeface="ＭＳ Ｐゴシック" charset="-128"/>
                <a:cs typeface="ＭＳ Ｐゴシック" charset="-128"/>
              </a:rPr>
              <a:t>vs</a:t>
            </a: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 versioning)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User-subject model</a:t>
            </a:r>
          </a:p>
          <a:p>
            <a:pPr marL="1079500" lvl="2" indent="-323850" eaLnBrk="0">
              <a:buSzPct val="75000"/>
              <a:buFont typeface="Courier New" pitchFamily="49" charset="0"/>
              <a:buChar char="o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Read-only Vs read-write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Policy specification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  <a:p>
            <a:pPr marL="431800" indent="-323850" eaLnBrk="0">
              <a:buSzPct val="75000"/>
              <a:buFont typeface="Wingdings" pitchFamily="2" charset="2"/>
              <a:buChar char="Ø"/>
              <a:defRPr/>
            </a:pPr>
            <a:r>
              <a:rPr lang="en-US" sz="28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Administrative aspects</a:t>
            </a:r>
          </a:p>
          <a:p>
            <a:pPr marL="863600" lvl="1" indent="-323850" eaLnBrk="0">
              <a:buSzPct val="75000"/>
              <a:buFont typeface="Wingdings" pitchFamily="2" charset="2"/>
              <a:buChar char="v"/>
              <a:defRPr/>
            </a:pPr>
            <a:r>
              <a:rPr lang="en-US" sz="2400" kern="0" dirty="0">
                <a:latin typeface="Arial" pitchFamily="34" charset="0"/>
                <a:ea typeface="ＭＳ Ｐゴシック" charset="-128"/>
                <a:cs typeface="ＭＳ Ｐゴシック" charset="-128"/>
              </a:rPr>
              <a:t>Authorization to create group, user join/leave, object add/remove, etc.</a:t>
            </a:r>
            <a:endParaRPr lang="en-US" sz="2800" kern="0" dirty="0"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867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8679" name="Group 26"/>
          <p:cNvGrpSpPr>
            <a:grpSpLocks/>
          </p:cNvGrpSpPr>
          <p:nvPr/>
        </p:nvGrpSpPr>
        <p:grpSpPr bwMode="auto">
          <a:xfrm>
            <a:off x="7245350" y="1084263"/>
            <a:ext cx="2362200" cy="2743200"/>
            <a:chOff x="5422900" y="1555156"/>
            <a:chExt cx="3492500" cy="3700412"/>
          </a:xfrm>
        </p:grpSpPr>
        <p:sp>
          <p:nvSpPr>
            <p:cNvPr id="28680" name="Text Box 18"/>
            <p:cNvSpPr txBox="1">
              <a:spLocks noChangeArrowheads="1"/>
            </p:cNvSpPr>
            <p:nvPr/>
          </p:nvSpPr>
          <p:spPr bwMode="auto">
            <a:xfrm>
              <a:off x="6572481" y="1555156"/>
              <a:ext cx="786572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Users</a:t>
              </a:r>
            </a:p>
          </p:txBody>
        </p:sp>
        <p:sp>
          <p:nvSpPr>
            <p:cNvPr id="28681" name="Text Box 19"/>
            <p:cNvSpPr txBox="1">
              <a:spLocks noChangeArrowheads="1"/>
            </p:cNvSpPr>
            <p:nvPr/>
          </p:nvSpPr>
          <p:spPr bwMode="auto">
            <a:xfrm>
              <a:off x="6592534" y="4878971"/>
              <a:ext cx="1073669" cy="37659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200">
                  <a:solidFill>
                    <a:srgbClr val="FF0000"/>
                  </a:solidFill>
                  <a:latin typeface="Calibri" pitchFamily="34" charset="0"/>
                  <a:ea typeface="MS Gothic" pitchFamily="49" charset="-128"/>
                </a:rPr>
                <a:t>Objects</a:t>
              </a:r>
            </a:p>
          </p:txBody>
        </p:sp>
        <p:sp>
          <p:nvSpPr>
            <p:cNvPr id="28682" name="Oval 5"/>
            <p:cNvSpPr>
              <a:spLocks noChangeArrowheads="1"/>
            </p:cNvSpPr>
            <p:nvPr/>
          </p:nvSpPr>
          <p:spPr bwMode="auto">
            <a:xfrm>
              <a:off x="5627417" y="2258282"/>
              <a:ext cx="2678399" cy="2375984"/>
            </a:xfrm>
            <a:prstGeom prst="ellipse">
              <a:avLst/>
            </a:prstGeom>
            <a:gradFill rotWithShape="0">
              <a:gsLst>
                <a:gs pos="0">
                  <a:srgbClr val="E0F9FF"/>
                </a:gs>
                <a:gs pos="100000">
                  <a:srgbClr val="98EFFF"/>
                </a:gs>
              </a:gsLst>
              <a:lin ang="13500000" scaled="1"/>
            </a:gra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400">
                <a:solidFill>
                  <a:srgbClr val="000000"/>
                </a:solidFill>
                <a:latin typeface="Calibri" pitchFamily="34" charset="0"/>
                <a:ea typeface="MS Gothic" pitchFamily="49" charset="-128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Group</a:t>
              </a: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Authz (u,o,r)?</a:t>
              </a:r>
            </a:p>
          </p:txBody>
        </p:sp>
        <p:sp>
          <p:nvSpPr>
            <p:cNvPr id="28683" name="AutoShape 6"/>
            <p:cNvSpPr>
              <a:spLocks noChangeArrowheads="1"/>
            </p:cNvSpPr>
            <p:nvPr/>
          </p:nvSpPr>
          <p:spPr bwMode="auto">
            <a:xfrm>
              <a:off x="6185468" y="2047673"/>
              <a:ext cx="713261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84" name="AutoShape 7"/>
            <p:cNvSpPr>
              <a:spLocks noChangeArrowheads="1"/>
            </p:cNvSpPr>
            <p:nvPr/>
          </p:nvSpPr>
          <p:spPr bwMode="auto">
            <a:xfrm rot="10800000">
              <a:off x="6943926" y="2012373"/>
              <a:ext cx="623968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85" name="Text Box 8"/>
            <p:cNvSpPr txBox="1">
              <a:spLocks noChangeArrowheads="1"/>
            </p:cNvSpPr>
            <p:nvPr/>
          </p:nvSpPr>
          <p:spPr bwMode="auto">
            <a:xfrm>
              <a:off x="5422900" y="1745964"/>
              <a:ext cx="709595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join</a:t>
              </a:r>
            </a:p>
          </p:txBody>
        </p:sp>
        <p:sp>
          <p:nvSpPr>
            <p:cNvPr id="28686" name="Text Box 9"/>
            <p:cNvSpPr txBox="1">
              <a:spLocks noChangeArrowheads="1"/>
            </p:cNvSpPr>
            <p:nvPr/>
          </p:nvSpPr>
          <p:spPr bwMode="auto">
            <a:xfrm>
              <a:off x="7665246" y="1788835"/>
              <a:ext cx="869166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leave</a:t>
              </a:r>
            </a:p>
          </p:txBody>
        </p:sp>
        <p:sp>
          <p:nvSpPr>
            <p:cNvPr id="28687" name="AutoShape 10"/>
            <p:cNvSpPr>
              <a:spLocks noChangeArrowheads="1"/>
            </p:cNvSpPr>
            <p:nvPr/>
          </p:nvSpPr>
          <p:spPr bwMode="auto">
            <a:xfrm rot="-2940000">
              <a:off x="7743651" y="2264155"/>
              <a:ext cx="354740" cy="207254"/>
            </a:xfrm>
            <a:prstGeom prst="rightArrow">
              <a:avLst>
                <a:gd name="adj1" fmla="val 50000"/>
                <a:gd name="adj2" fmla="val 42521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88" name="Text Box 13"/>
            <p:cNvSpPr txBox="1">
              <a:spLocks noChangeArrowheads="1"/>
            </p:cNvSpPr>
            <p:nvPr/>
          </p:nvSpPr>
          <p:spPr bwMode="auto">
            <a:xfrm>
              <a:off x="5512448" y="4489273"/>
              <a:ext cx="764351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add</a:t>
              </a:r>
            </a:p>
          </p:txBody>
        </p:sp>
        <p:sp>
          <p:nvSpPr>
            <p:cNvPr id="28689" name="AutoShape 14"/>
            <p:cNvSpPr>
              <a:spLocks noChangeArrowheads="1"/>
            </p:cNvSpPr>
            <p:nvPr/>
          </p:nvSpPr>
          <p:spPr bwMode="auto">
            <a:xfrm rot="2460000">
              <a:off x="7917693" y="4257878"/>
              <a:ext cx="422554" cy="189322"/>
            </a:xfrm>
            <a:prstGeom prst="rightArrow">
              <a:avLst>
                <a:gd name="adj1" fmla="val 50000"/>
                <a:gd name="adj2" fmla="val 58805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0" name="AutoShape 15"/>
            <p:cNvSpPr>
              <a:spLocks noChangeArrowheads="1"/>
            </p:cNvSpPr>
            <p:nvPr/>
          </p:nvSpPr>
          <p:spPr bwMode="auto">
            <a:xfrm>
              <a:off x="6313806" y="4682521"/>
              <a:ext cx="713262" cy="188626"/>
            </a:xfrm>
            <a:prstGeom prst="curvedRightArrow">
              <a:avLst>
                <a:gd name="adj1" fmla="val 25000"/>
                <a:gd name="adj2" fmla="val 50000"/>
                <a:gd name="adj3" fmla="val 29568"/>
              </a:avLst>
            </a:prstGeom>
            <a:gradFill rotWithShape="0">
              <a:gsLst>
                <a:gs pos="0">
                  <a:srgbClr val="DAF1FF"/>
                </a:gs>
                <a:gs pos="100000">
                  <a:srgbClr val="80D7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1" name="AutoShape 16"/>
            <p:cNvSpPr>
              <a:spLocks noChangeArrowheads="1"/>
            </p:cNvSpPr>
            <p:nvPr/>
          </p:nvSpPr>
          <p:spPr bwMode="auto">
            <a:xfrm rot="10800000">
              <a:off x="7072267" y="4648325"/>
              <a:ext cx="623967" cy="188626"/>
            </a:xfrm>
            <a:prstGeom prst="curvedRightArrow">
              <a:avLst>
                <a:gd name="adj1" fmla="val 25000"/>
                <a:gd name="adj2" fmla="val 50000"/>
                <a:gd name="adj3" fmla="val 29557"/>
              </a:avLst>
            </a:prstGeom>
            <a:gradFill rotWithShape="0">
              <a:gsLst>
                <a:gs pos="0">
                  <a:srgbClr val="5E9EFF"/>
                </a:gs>
                <a:gs pos="100000">
                  <a:srgbClr val="FFEBFA"/>
                </a:gs>
              </a:gsLst>
              <a:lin ang="54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2" name="Text Box 17"/>
            <p:cNvSpPr txBox="1">
              <a:spLocks noChangeArrowheads="1"/>
            </p:cNvSpPr>
            <p:nvPr/>
          </p:nvSpPr>
          <p:spPr bwMode="auto">
            <a:xfrm>
              <a:off x="7719860" y="4419716"/>
              <a:ext cx="1195540" cy="4181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Calibri" pitchFamily="34" charset="0"/>
                  <a:ea typeface="MS Gothic" pitchFamily="49" charset="-128"/>
                </a:rPr>
                <a:t>remove</a:t>
              </a:r>
            </a:p>
          </p:txBody>
        </p:sp>
        <p:sp>
          <p:nvSpPr>
            <p:cNvPr id="28693" name="AutoShape 14"/>
            <p:cNvSpPr>
              <a:spLocks noChangeArrowheads="1"/>
            </p:cNvSpPr>
            <p:nvPr/>
          </p:nvSpPr>
          <p:spPr bwMode="auto">
            <a:xfrm rot="2460000">
              <a:off x="5776662" y="2271559"/>
              <a:ext cx="414336" cy="198439"/>
            </a:xfrm>
            <a:prstGeom prst="rightArrow">
              <a:avLst>
                <a:gd name="adj1" fmla="val 50000"/>
                <a:gd name="adj2" fmla="val 58792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  <p:sp>
          <p:nvSpPr>
            <p:cNvPr id="28694" name="AutoShape 10"/>
            <p:cNvSpPr>
              <a:spLocks noChangeArrowheads="1"/>
            </p:cNvSpPr>
            <p:nvPr/>
          </p:nvSpPr>
          <p:spPr bwMode="auto">
            <a:xfrm rot="-2940000">
              <a:off x="5676750" y="4320122"/>
              <a:ext cx="355600" cy="207962"/>
            </a:xfrm>
            <a:prstGeom prst="rightArrow">
              <a:avLst>
                <a:gd name="adj1" fmla="val 50000"/>
                <a:gd name="adj2" fmla="val 42479"/>
              </a:avLst>
            </a:prstGeom>
            <a:solidFill>
              <a:srgbClr val="00B8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1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987C68-FE0C-4649-9B3C-4FE33D75ADD0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12</a:t>
            </a:fld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 bwMode="auto">
          <a:xfrm>
            <a:off x="2338388" y="-9525"/>
            <a:ext cx="542290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Group-Centric Secure Information Sharing Enforcement Models</a:t>
            </a:r>
          </a:p>
        </p:txBody>
      </p:sp>
      <p:sp>
        <p:nvSpPr>
          <p:cNvPr id="29700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9701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9702" name="Group 65"/>
          <p:cNvGrpSpPr>
            <a:grpSpLocks/>
          </p:cNvGrpSpPr>
          <p:nvPr/>
        </p:nvGrpSpPr>
        <p:grpSpPr bwMode="auto">
          <a:xfrm>
            <a:off x="544513" y="1141413"/>
            <a:ext cx="8763000" cy="4791075"/>
            <a:chOff x="544513" y="884238"/>
            <a:chExt cx="8763000" cy="4792662"/>
          </a:xfrm>
        </p:grpSpPr>
        <p:sp>
          <p:nvSpPr>
            <p:cNvPr id="24" name="Rectangle 23"/>
            <p:cNvSpPr/>
            <p:nvPr/>
          </p:nvSpPr>
          <p:spPr>
            <a:xfrm>
              <a:off x="3592513" y="2094314"/>
              <a:ext cx="990600" cy="609802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CC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657600" y="1811645"/>
              <a:ext cx="233363" cy="293784"/>
            </a:xfrm>
            <a:custGeom>
              <a:avLst/>
              <a:gdLst>
                <a:gd name="connsiteX0" fmla="*/ 0 w 233266"/>
                <a:gd name="connsiteY0" fmla="*/ 265922 h 293914"/>
                <a:gd name="connsiteX1" fmla="*/ 111968 w 233266"/>
                <a:gd name="connsiteY1" fmla="*/ 4665 h 293914"/>
                <a:gd name="connsiteX2" fmla="*/ 233266 w 233266"/>
                <a:gd name="connsiteY2" fmla="*/ 293914 h 29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66" h="293914">
                  <a:moveTo>
                    <a:pt x="0" y="265922"/>
                  </a:moveTo>
                  <a:cubicBezTo>
                    <a:pt x="36545" y="132961"/>
                    <a:pt x="73090" y="0"/>
                    <a:pt x="111968" y="4665"/>
                  </a:cubicBezTo>
                  <a:cubicBezTo>
                    <a:pt x="150846" y="9330"/>
                    <a:pt x="192056" y="151622"/>
                    <a:pt x="233266" y="293914"/>
                  </a:cubicBezTo>
                </a:path>
              </a:pathLst>
            </a:custGeom>
            <a:ln w="158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4202113" y="1789413"/>
              <a:ext cx="233362" cy="293784"/>
            </a:xfrm>
            <a:custGeom>
              <a:avLst/>
              <a:gdLst>
                <a:gd name="connsiteX0" fmla="*/ 0 w 233266"/>
                <a:gd name="connsiteY0" fmla="*/ 265922 h 293914"/>
                <a:gd name="connsiteX1" fmla="*/ 111968 w 233266"/>
                <a:gd name="connsiteY1" fmla="*/ 4665 h 293914"/>
                <a:gd name="connsiteX2" fmla="*/ 233266 w 233266"/>
                <a:gd name="connsiteY2" fmla="*/ 293914 h 293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66" h="293914">
                  <a:moveTo>
                    <a:pt x="0" y="265922"/>
                  </a:moveTo>
                  <a:cubicBezTo>
                    <a:pt x="36545" y="132961"/>
                    <a:pt x="73090" y="0"/>
                    <a:pt x="111968" y="4665"/>
                  </a:cubicBezTo>
                  <a:cubicBezTo>
                    <a:pt x="150846" y="9330"/>
                    <a:pt x="192056" y="151622"/>
                    <a:pt x="233266" y="293914"/>
                  </a:cubicBezTo>
                </a:path>
              </a:pathLst>
            </a:custGeom>
            <a:ln w="158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706" name="TextBox 26"/>
            <p:cNvSpPr txBox="1">
              <a:spLocks noChangeArrowheads="1"/>
            </p:cNvSpPr>
            <p:nvPr/>
          </p:nvSpPr>
          <p:spPr bwMode="auto">
            <a:xfrm>
              <a:off x="2678113" y="1212850"/>
              <a:ext cx="1219200" cy="738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5.2 Set </a:t>
              </a:r>
            </a:p>
            <a:p>
              <a:r>
                <a:rPr lang="en-US" sz="1400">
                  <a:latin typeface="Calibri" pitchFamily="34" charset="0"/>
                </a:rPr>
                <a:t>Leave-TS (u) =</a:t>
              </a:r>
            </a:p>
            <a:p>
              <a:r>
                <a:rPr lang="en-US" sz="1400">
                  <a:latin typeface="Calibri" pitchFamily="34" charset="0"/>
                </a:rPr>
                <a:t>Current Time</a:t>
              </a:r>
            </a:p>
          </p:txBody>
        </p:sp>
        <p:sp>
          <p:nvSpPr>
            <p:cNvPr id="29707" name="TextBox 27"/>
            <p:cNvSpPr txBox="1">
              <a:spLocks noChangeArrowheads="1"/>
            </p:cNvSpPr>
            <p:nvPr/>
          </p:nvSpPr>
          <p:spPr bwMode="auto">
            <a:xfrm>
              <a:off x="3897313" y="884238"/>
              <a:ext cx="2667000" cy="954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6.2 Update:</a:t>
              </a:r>
            </a:p>
            <a:p>
              <a:r>
                <a:rPr lang="en-US" sz="1400">
                  <a:latin typeface="Calibri" pitchFamily="34" charset="0"/>
                </a:rPr>
                <a:t>a. Remove_TS (o) = Current Time</a:t>
              </a:r>
            </a:p>
            <a:p>
              <a:r>
                <a:rPr lang="en-US" sz="1400">
                  <a:latin typeface="Calibri" pitchFamily="34" charset="0"/>
                </a:rPr>
                <a:t>b. ORL = ORL U {id, Add_TS (o), Remove_TS (o)}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516313" y="3901487"/>
              <a:ext cx="1219200" cy="686027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GA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45113" y="3779209"/>
              <a:ext cx="3581400" cy="838478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Group Users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595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TRM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0977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TRM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1645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TRM</a:t>
              </a:r>
            </a:p>
          </p:txBody>
        </p:sp>
        <p:sp>
          <p:nvSpPr>
            <p:cNvPr id="29713" name="TextBox 33"/>
            <p:cNvSpPr txBox="1">
              <a:spLocks noChangeArrowheads="1"/>
            </p:cNvSpPr>
            <p:nvPr/>
          </p:nvSpPr>
          <p:spPr bwMode="auto">
            <a:xfrm>
              <a:off x="7783513" y="3851275"/>
              <a:ext cx="6096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…</a:t>
              </a:r>
            </a:p>
          </p:txBody>
        </p:sp>
        <p:sp>
          <p:nvSpPr>
            <p:cNvPr id="35" name="Freeform 34"/>
            <p:cNvSpPr/>
            <p:nvPr/>
          </p:nvSpPr>
          <p:spPr>
            <a:xfrm rot="21287023">
              <a:off x="8639175" y="3560061"/>
              <a:ext cx="333375" cy="393830"/>
            </a:xfrm>
            <a:custGeom>
              <a:avLst/>
              <a:gdLst>
                <a:gd name="connsiteX0" fmla="*/ 0 w 309465"/>
                <a:gd name="connsiteY0" fmla="*/ 477416 h 598714"/>
                <a:gd name="connsiteX1" fmla="*/ 279918 w 309465"/>
                <a:gd name="connsiteY1" fmla="*/ 20216 h 598714"/>
                <a:gd name="connsiteX2" fmla="*/ 177282 w 309465"/>
                <a:gd name="connsiteY2" fmla="*/ 598714 h 598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9465" h="598714">
                  <a:moveTo>
                    <a:pt x="0" y="477416"/>
                  </a:moveTo>
                  <a:cubicBezTo>
                    <a:pt x="125185" y="238708"/>
                    <a:pt x="250371" y="0"/>
                    <a:pt x="279918" y="20216"/>
                  </a:cubicBezTo>
                  <a:cubicBezTo>
                    <a:pt x="309465" y="40432"/>
                    <a:pt x="243373" y="319573"/>
                    <a:pt x="177282" y="598714"/>
                  </a:cubicBezTo>
                </a:path>
              </a:pathLst>
            </a:custGeom>
            <a:ln w="158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715" name="TextBox 35"/>
            <p:cNvSpPr txBox="1">
              <a:spLocks noChangeArrowheads="1"/>
            </p:cNvSpPr>
            <p:nvPr/>
          </p:nvSpPr>
          <p:spPr bwMode="auto">
            <a:xfrm>
              <a:off x="8545513" y="3013075"/>
              <a:ext cx="762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3. Read </a:t>
              </a:r>
            </a:p>
            <a:p>
              <a:r>
                <a:rPr lang="en-US" sz="1400">
                  <a:latin typeface="Calibri" pitchFamily="34" charset="0"/>
                </a:rPr>
                <a:t>Objects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44513" y="3855434"/>
              <a:ext cx="1219200" cy="686027"/>
            </a:xfrm>
            <a:prstGeom prst="rect">
              <a:avLst/>
            </a:prstGeom>
            <a:solidFill>
              <a:srgbClr val="280DF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Non-Group User</a:t>
              </a:r>
            </a:p>
          </p:txBody>
        </p:sp>
        <p:cxnSp>
          <p:nvCxnSpPr>
            <p:cNvPr id="29717" name="Straight Arrow Connector 37"/>
            <p:cNvCxnSpPr>
              <a:cxnSpLocks noChangeShapeType="1"/>
            </p:cNvCxnSpPr>
            <p:nvPr/>
          </p:nvCxnSpPr>
          <p:spPr bwMode="auto">
            <a:xfrm>
              <a:off x="1763713" y="4008438"/>
              <a:ext cx="1752600" cy="1587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9718" name="Straight Arrow Connector 38"/>
            <p:cNvCxnSpPr>
              <a:cxnSpLocks noChangeShapeType="1"/>
            </p:cNvCxnSpPr>
            <p:nvPr/>
          </p:nvCxnSpPr>
          <p:spPr bwMode="auto">
            <a:xfrm>
              <a:off x="1763713" y="4464050"/>
              <a:ext cx="1752600" cy="1588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29719" name="Straight Arrow Connector 39"/>
            <p:cNvCxnSpPr>
              <a:cxnSpLocks noChangeShapeType="1"/>
            </p:cNvCxnSpPr>
            <p:nvPr/>
          </p:nvCxnSpPr>
          <p:spPr bwMode="auto">
            <a:xfrm rot="5400000" flipH="1" flipV="1">
              <a:off x="3134519" y="3321844"/>
              <a:ext cx="1219200" cy="1588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9720" name="Straight Arrow Connector 40"/>
            <p:cNvCxnSpPr>
              <a:cxnSpLocks noChangeShapeType="1"/>
            </p:cNvCxnSpPr>
            <p:nvPr/>
          </p:nvCxnSpPr>
          <p:spPr bwMode="auto">
            <a:xfrm rot="5400000" flipH="1" flipV="1">
              <a:off x="3821907" y="3321844"/>
              <a:ext cx="1219200" cy="1587"/>
            </a:xfrm>
            <a:prstGeom prst="straightConnector1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42" name="Rectangle 41"/>
            <p:cNvSpPr/>
            <p:nvPr/>
          </p:nvSpPr>
          <p:spPr>
            <a:xfrm>
              <a:off x="5421313" y="3926896"/>
              <a:ext cx="685800" cy="30490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TRM</a:t>
              </a:r>
              <a:endParaRPr lang="en-US" dirty="0"/>
            </a:p>
          </p:txBody>
        </p:sp>
        <p:sp>
          <p:nvSpPr>
            <p:cNvPr id="29722" name="Freeform 42"/>
            <p:cNvSpPr>
              <a:spLocks/>
            </p:cNvSpPr>
            <p:nvPr/>
          </p:nvSpPr>
          <p:spPr bwMode="auto">
            <a:xfrm>
              <a:off x="4592638" y="2578100"/>
              <a:ext cx="1168400" cy="1352550"/>
            </a:xfrm>
            <a:custGeom>
              <a:avLst/>
              <a:gdLst>
                <a:gd name="T0" fmla="*/ 1056439 w 1167319"/>
                <a:gd name="T1" fmla="*/ 1354581 h 1352144"/>
                <a:gd name="T2" fmla="*/ 997746 w 1167319"/>
                <a:gd name="T3" fmla="*/ 701653 h 1352144"/>
                <a:gd name="T4" fmla="*/ 0 w 1167319"/>
                <a:gd name="T5" fmla="*/ 0 h 1352144"/>
                <a:gd name="T6" fmla="*/ 0 60000 65536"/>
                <a:gd name="T7" fmla="*/ 0 60000 65536"/>
                <a:gd name="T8" fmla="*/ 0 60000 65536"/>
                <a:gd name="T9" fmla="*/ 0 w 1167319"/>
                <a:gd name="T10" fmla="*/ 0 h 1352144"/>
                <a:gd name="T11" fmla="*/ 1167319 w 1167319"/>
                <a:gd name="T12" fmla="*/ 1352144 h 1352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67319" h="1352144">
                  <a:moveTo>
                    <a:pt x="1050587" y="1352144"/>
                  </a:moveTo>
                  <a:cubicBezTo>
                    <a:pt x="1108953" y="1138946"/>
                    <a:pt x="1167319" y="925748"/>
                    <a:pt x="992221" y="700391"/>
                  </a:cubicBezTo>
                  <a:cubicBezTo>
                    <a:pt x="817123" y="475034"/>
                    <a:pt x="408561" y="237517"/>
                    <a:pt x="0" y="0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Freeform 43"/>
            <p:cNvSpPr>
              <a:spLocks/>
            </p:cNvSpPr>
            <p:nvPr/>
          </p:nvSpPr>
          <p:spPr bwMode="auto">
            <a:xfrm>
              <a:off x="4535488" y="2724150"/>
              <a:ext cx="903287" cy="1331913"/>
            </a:xfrm>
            <a:custGeom>
              <a:avLst/>
              <a:gdLst>
                <a:gd name="T0" fmla="*/ 0 w 904672"/>
                <a:gd name="T1" fmla="*/ 0 h 1332689"/>
                <a:gd name="T2" fmla="*/ 337353 w 904672"/>
                <a:gd name="T3" fmla="*/ 882128 h 1332689"/>
                <a:gd name="T4" fmla="*/ 896393 w 904672"/>
                <a:gd name="T5" fmla="*/ 1328039 h 1332689"/>
                <a:gd name="T6" fmla="*/ 0 60000 65536"/>
                <a:gd name="T7" fmla="*/ 0 60000 65536"/>
                <a:gd name="T8" fmla="*/ 0 60000 65536"/>
                <a:gd name="T9" fmla="*/ 0 w 904672"/>
                <a:gd name="T10" fmla="*/ 0 h 1332689"/>
                <a:gd name="T11" fmla="*/ 904672 w 904672"/>
                <a:gd name="T12" fmla="*/ 1332689 h 1332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04672" h="1332689">
                  <a:moveTo>
                    <a:pt x="0" y="0"/>
                  </a:moveTo>
                  <a:cubicBezTo>
                    <a:pt x="94844" y="331551"/>
                    <a:pt x="189689" y="663102"/>
                    <a:pt x="340468" y="885217"/>
                  </a:cubicBezTo>
                  <a:cubicBezTo>
                    <a:pt x="491247" y="1107332"/>
                    <a:pt x="697959" y="1220010"/>
                    <a:pt x="904672" y="1332689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TextBox 44"/>
            <p:cNvSpPr txBox="1">
              <a:spLocks noChangeArrowheads="1"/>
            </p:cNvSpPr>
            <p:nvPr/>
          </p:nvSpPr>
          <p:spPr bwMode="auto">
            <a:xfrm>
              <a:off x="2068513" y="3713163"/>
              <a:ext cx="1447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1.1 Request Join</a:t>
              </a:r>
            </a:p>
            <a:p>
              <a:r>
                <a:rPr lang="en-US" sz="1400">
                  <a:latin typeface="Calibri" pitchFamily="34" charset="0"/>
                </a:rPr>
                <a:t>{AUTH = FALSE}</a:t>
              </a:r>
            </a:p>
          </p:txBody>
        </p:sp>
        <p:sp>
          <p:nvSpPr>
            <p:cNvPr id="29725" name="TextBox 45"/>
            <p:cNvSpPr txBox="1">
              <a:spLocks noChangeArrowheads="1"/>
            </p:cNvSpPr>
            <p:nvPr/>
          </p:nvSpPr>
          <p:spPr bwMode="auto">
            <a:xfrm>
              <a:off x="1992313" y="4170363"/>
              <a:ext cx="1447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1.2 Authz Join</a:t>
              </a:r>
            </a:p>
            <a:p>
              <a:r>
                <a:rPr lang="en-US" sz="1400">
                  <a:latin typeface="Calibri" pitchFamily="34" charset="0"/>
                </a:rPr>
                <a:t>{AUTH = TRUE}</a:t>
              </a:r>
            </a:p>
          </p:txBody>
        </p:sp>
        <p:sp>
          <p:nvSpPr>
            <p:cNvPr id="29726" name="TextBox 46"/>
            <p:cNvSpPr txBox="1">
              <a:spLocks noChangeArrowheads="1"/>
            </p:cNvSpPr>
            <p:nvPr/>
          </p:nvSpPr>
          <p:spPr bwMode="auto">
            <a:xfrm rot="-1777492">
              <a:off x="1441450" y="2817813"/>
              <a:ext cx="21097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1.4 Provision Credentials</a:t>
              </a:r>
            </a:p>
          </p:txBody>
        </p:sp>
        <p:sp>
          <p:nvSpPr>
            <p:cNvPr id="29727" name="TextBox 47"/>
            <p:cNvSpPr txBox="1">
              <a:spLocks noChangeArrowheads="1"/>
            </p:cNvSpPr>
            <p:nvPr/>
          </p:nvSpPr>
          <p:spPr bwMode="auto">
            <a:xfrm rot="-1878160">
              <a:off x="1468438" y="2990850"/>
              <a:ext cx="23907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{id, Join_TS, Leave_TS, ORL, 		gKey, N}</a:t>
              </a:r>
            </a:p>
          </p:txBody>
        </p:sp>
        <p:sp>
          <p:nvSpPr>
            <p:cNvPr id="29728" name="TextBox 48"/>
            <p:cNvSpPr txBox="1">
              <a:spLocks noChangeArrowheads="1"/>
            </p:cNvSpPr>
            <p:nvPr/>
          </p:nvSpPr>
          <p:spPr bwMode="auto">
            <a:xfrm rot="-1842597">
              <a:off x="1023938" y="1765300"/>
              <a:ext cx="14478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1.3 User Join</a:t>
              </a:r>
            </a:p>
          </p:txBody>
        </p:sp>
        <p:sp>
          <p:nvSpPr>
            <p:cNvPr id="29729" name="TextBox 49"/>
            <p:cNvSpPr txBox="1">
              <a:spLocks noChangeArrowheads="1"/>
            </p:cNvSpPr>
            <p:nvPr/>
          </p:nvSpPr>
          <p:spPr bwMode="auto">
            <a:xfrm rot="-1878160">
              <a:off x="1250950" y="2098675"/>
              <a:ext cx="1590675" cy="522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{AUTH=TRUE},</a:t>
              </a:r>
            </a:p>
            <a:p>
              <a:r>
                <a:rPr lang="en-US" sz="1400">
                  <a:latin typeface="Calibri" pitchFamily="34" charset="0"/>
                </a:rPr>
                <a:t>Integrity Evidence</a:t>
              </a:r>
            </a:p>
          </p:txBody>
        </p:sp>
        <p:sp>
          <p:nvSpPr>
            <p:cNvPr id="29730" name="Freeform 50"/>
            <p:cNvSpPr>
              <a:spLocks/>
            </p:cNvSpPr>
            <p:nvPr/>
          </p:nvSpPr>
          <p:spPr bwMode="auto">
            <a:xfrm>
              <a:off x="749300" y="1973263"/>
              <a:ext cx="2811463" cy="1839912"/>
            </a:xfrm>
            <a:custGeom>
              <a:avLst/>
              <a:gdLst>
                <a:gd name="T0" fmla="*/ 0 w 2811293"/>
                <a:gd name="T1" fmla="*/ 1838727 h 1840149"/>
                <a:gd name="T2" fmla="*/ 515752 w 2811293"/>
                <a:gd name="T3" fmla="*/ 682029 h 1840149"/>
                <a:gd name="T4" fmla="*/ 1226136 w 2811293"/>
                <a:gd name="T5" fmla="*/ 79382 h 1840149"/>
                <a:gd name="T6" fmla="*/ 2812313 w 2811293"/>
                <a:gd name="T7" fmla="*/ 205742 h 18401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1293"/>
                <a:gd name="T13" fmla="*/ 0 h 1840149"/>
                <a:gd name="T14" fmla="*/ 2811293 w 2811293"/>
                <a:gd name="T15" fmla="*/ 1840149 h 18401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1293" h="1840149">
                  <a:moveTo>
                    <a:pt x="0" y="1840149"/>
                  </a:moveTo>
                  <a:cubicBezTo>
                    <a:pt x="155642" y="1408078"/>
                    <a:pt x="311285" y="976008"/>
                    <a:pt x="515566" y="682557"/>
                  </a:cubicBezTo>
                  <a:cubicBezTo>
                    <a:pt x="719847" y="389106"/>
                    <a:pt x="843064" y="158884"/>
                    <a:pt x="1225685" y="79442"/>
                  </a:cubicBezTo>
                  <a:cubicBezTo>
                    <a:pt x="1608306" y="0"/>
                    <a:pt x="2209799" y="102951"/>
                    <a:pt x="2811293" y="205902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Cloud 51"/>
            <p:cNvSpPr/>
            <p:nvPr/>
          </p:nvSpPr>
          <p:spPr bwMode="auto">
            <a:xfrm>
              <a:off x="7173913" y="1494040"/>
              <a:ext cx="1447800" cy="762252"/>
            </a:xfrm>
            <a:prstGeom prst="cloud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buFont typeface="Wingdings" charset="2"/>
                <a:buNone/>
                <a:defRPr/>
              </a:pPr>
              <a:r>
                <a:rPr lang="en-US" dirty="0"/>
                <a:t>Object Cloud</a:t>
              </a:r>
            </a:p>
          </p:txBody>
        </p:sp>
        <p:sp>
          <p:nvSpPr>
            <p:cNvPr id="29732" name="Freeform 52"/>
            <p:cNvSpPr>
              <a:spLocks/>
            </p:cNvSpPr>
            <p:nvPr/>
          </p:nvSpPr>
          <p:spPr bwMode="auto">
            <a:xfrm>
              <a:off x="4591050" y="2413000"/>
              <a:ext cx="2254250" cy="1555750"/>
            </a:xfrm>
            <a:custGeom>
              <a:avLst/>
              <a:gdLst>
                <a:gd name="T0" fmla="*/ 1968526 w 2253575"/>
                <a:gd name="T1" fmla="*/ 1552379 h 1556425"/>
                <a:gd name="T2" fmla="*/ 1929545 w 2253575"/>
                <a:gd name="T3" fmla="*/ 533630 h 1556425"/>
                <a:gd name="T4" fmla="*/ 0 w 2253575"/>
                <a:gd name="T5" fmla="*/ 0 h 1556425"/>
                <a:gd name="T6" fmla="*/ 0 60000 65536"/>
                <a:gd name="T7" fmla="*/ 0 60000 65536"/>
                <a:gd name="T8" fmla="*/ 0 60000 65536"/>
                <a:gd name="T9" fmla="*/ 0 w 2253575"/>
                <a:gd name="T10" fmla="*/ 0 h 1556425"/>
                <a:gd name="T11" fmla="*/ 2253575 w 2253575"/>
                <a:gd name="T12" fmla="*/ 1556425 h 15564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53575" h="1556425">
                  <a:moveTo>
                    <a:pt x="1964988" y="1556425"/>
                  </a:moveTo>
                  <a:cubicBezTo>
                    <a:pt x="2109281" y="1175425"/>
                    <a:pt x="2253575" y="794425"/>
                    <a:pt x="1926077" y="535021"/>
                  </a:cubicBezTo>
                  <a:cubicBezTo>
                    <a:pt x="1598579" y="275617"/>
                    <a:pt x="799289" y="137808"/>
                    <a:pt x="0" y="0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TextBox 53"/>
            <p:cNvSpPr txBox="1">
              <a:spLocks noChangeArrowheads="1"/>
            </p:cNvSpPr>
            <p:nvPr/>
          </p:nvSpPr>
          <p:spPr bwMode="auto">
            <a:xfrm rot="863966">
              <a:off x="5154613" y="2389188"/>
              <a:ext cx="13938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2.1 Add Object o</a:t>
              </a:r>
            </a:p>
          </p:txBody>
        </p:sp>
        <p:sp>
          <p:nvSpPr>
            <p:cNvPr id="29734" name="Freeform 54"/>
            <p:cNvSpPr>
              <a:spLocks/>
            </p:cNvSpPr>
            <p:nvPr/>
          </p:nvSpPr>
          <p:spPr bwMode="auto">
            <a:xfrm>
              <a:off x="4591050" y="1649413"/>
              <a:ext cx="2587625" cy="587375"/>
            </a:xfrm>
            <a:custGeom>
              <a:avLst/>
              <a:gdLst>
                <a:gd name="T0" fmla="*/ 0 w 2587558"/>
                <a:gd name="T1" fmla="*/ 581668 h 588523"/>
                <a:gd name="T2" fmla="*/ 1624771 w 2587558"/>
                <a:gd name="T3" fmla="*/ 72108 h 588523"/>
                <a:gd name="T4" fmla="*/ 2587955 w 2587558"/>
                <a:gd name="T5" fmla="*/ 149022 h 588523"/>
                <a:gd name="T6" fmla="*/ 0 60000 65536"/>
                <a:gd name="T7" fmla="*/ 0 60000 65536"/>
                <a:gd name="T8" fmla="*/ 0 60000 65536"/>
                <a:gd name="T9" fmla="*/ 0 w 2587558"/>
                <a:gd name="T10" fmla="*/ 0 h 588523"/>
                <a:gd name="T11" fmla="*/ 2587558 w 2587558"/>
                <a:gd name="T12" fmla="*/ 588523 h 5885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87558" h="588523">
                  <a:moveTo>
                    <a:pt x="0" y="588523"/>
                  </a:moveTo>
                  <a:cubicBezTo>
                    <a:pt x="596629" y="367218"/>
                    <a:pt x="1193259" y="145914"/>
                    <a:pt x="1624519" y="72957"/>
                  </a:cubicBezTo>
                  <a:cubicBezTo>
                    <a:pt x="2055779" y="0"/>
                    <a:pt x="2321668" y="75389"/>
                    <a:pt x="2587558" y="150778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TextBox 55"/>
            <p:cNvSpPr txBox="1">
              <a:spLocks noChangeArrowheads="1"/>
            </p:cNvSpPr>
            <p:nvPr/>
          </p:nvSpPr>
          <p:spPr bwMode="auto">
            <a:xfrm rot="-877433">
              <a:off x="5459413" y="1741488"/>
              <a:ext cx="13938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2.2 Distribute o</a:t>
              </a:r>
            </a:p>
          </p:txBody>
        </p:sp>
        <p:sp>
          <p:nvSpPr>
            <p:cNvPr id="29736" name="TextBox 56"/>
            <p:cNvSpPr txBox="1">
              <a:spLocks noChangeArrowheads="1"/>
            </p:cNvSpPr>
            <p:nvPr/>
          </p:nvSpPr>
          <p:spPr bwMode="auto">
            <a:xfrm rot="2861377">
              <a:off x="5253038" y="3162300"/>
              <a:ext cx="1519238" cy="522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4.1 Request Refresh</a:t>
              </a:r>
            </a:p>
          </p:txBody>
        </p:sp>
        <p:sp>
          <p:nvSpPr>
            <p:cNvPr id="29737" name="TextBox 57"/>
            <p:cNvSpPr txBox="1">
              <a:spLocks noChangeArrowheads="1"/>
            </p:cNvSpPr>
            <p:nvPr/>
          </p:nvSpPr>
          <p:spPr bwMode="auto">
            <a:xfrm rot="2991520">
              <a:off x="4535488" y="3305175"/>
              <a:ext cx="139382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4.2 Update Attributes</a:t>
              </a:r>
            </a:p>
          </p:txBody>
        </p:sp>
        <p:sp>
          <p:nvSpPr>
            <p:cNvPr id="29738" name="Freeform 58"/>
            <p:cNvSpPr>
              <a:spLocks/>
            </p:cNvSpPr>
            <p:nvPr/>
          </p:nvSpPr>
          <p:spPr bwMode="auto">
            <a:xfrm>
              <a:off x="1187450" y="2392363"/>
              <a:ext cx="2392363" cy="1470025"/>
            </a:xfrm>
            <a:custGeom>
              <a:avLst/>
              <a:gdLst>
                <a:gd name="T0" fmla="*/ 2389158 w 2393005"/>
                <a:gd name="T1" fmla="*/ 0 h 1468877"/>
                <a:gd name="T2" fmla="*/ 1699606 w 2393005"/>
                <a:gd name="T3" fmla="*/ 508216 h 1468877"/>
                <a:gd name="T4" fmla="*/ 0 w 2393005"/>
                <a:gd name="T5" fmla="*/ 1475779 h 1468877"/>
                <a:gd name="T6" fmla="*/ 0 60000 65536"/>
                <a:gd name="T7" fmla="*/ 0 60000 65536"/>
                <a:gd name="T8" fmla="*/ 0 60000 65536"/>
                <a:gd name="T9" fmla="*/ 0 w 2393005"/>
                <a:gd name="T10" fmla="*/ 0 h 1468877"/>
                <a:gd name="T11" fmla="*/ 2393005 w 2393005"/>
                <a:gd name="T12" fmla="*/ 1468877 h 14688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93005" h="1468877">
                  <a:moveTo>
                    <a:pt x="2393005" y="0"/>
                  </a:moveTo>
                  <a:cubicBezTo>
                    <a:pt x="2247090" y="130513"/>
                    <a:pt x="2101175" y="261026"/>
                    <a:pt x="1702341" y="505839"/>
                  </a:cubicBezTo>
                  <a:cubicBezTo>
                    <a:pt x="1303507" y="750652"/>
                    <a:pt x="651753" y="1109764"/>
                    <a:pt x="0" y="1468877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TextBox 59"/>
            <p:cNvSpPr txBox="1">
              <a:spLocks noChangeArrowheads="1"/>
            </p:cNvSpPr>
            <p:nvPr/>
          </p:nvSpPr>
          <p:spPr bwMode="auto">
            <a:xfrm rot="-5400000">
              <a:off x="2978151" y="2946400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5.1 Remove User (id)</a:t>
              </a:r>
            </a:p>
          </p:txBody>
        </p:sp>
        <p:sp>
          <p:nvSpPr>
            <p:cNvPr id="29740" name="TextBox 60"/>
            <p:cNvSpPr txBox="1">
              <a:spLocks noChangeArrowheads="1"/>
            </p:cNvSpPr>
            <p:nvPr/>
          </p:nvSpPr>
          <p:spPr bwMode="auto">
            <a:xfrm rot="-5400000">
              <a:off x="3663951" y="2946400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6.1 Remove Object (o)</a:t>
              </a:r>
            </a:p>
          </p:txBody>
        </p:sp>
        <p:sp>
          <p:nvSpPr>
            <p:cNvPr id="29741" name="Freeform 61"/>
            <p:cNvSpPr>
              <a:spLocks/>
            </p:cNvSpPr>
            <p:nvPr/>
          </p:nvSpPr>
          <p:spPr bwMode="auto">
            <a:xfrm>
              <a:off x="7461250" y="2266950"/>
              <a:ext cx="639763" cy="1663700"/>
            </a:xfrm>
            <a:custGeom>
              <a:avLst/>
              <a:gdLst>
                <a:gd name="T0" fmla="*/ 454461 w 640404"/>
                <a:gd name="T1" fmla="*/ 0 h 1663429"/>
                <a:gd name="T2" fmla="*/ 560824 w 640404"/>
                <a:gd name="T3" fmla="*/ 662129 h 1663429"/>
                <a:gd name="T4" fmla="*/ 0 w 640404"/>
                <a:gd name="T5" fmla="*/ 1665055 h 1663429"/>
                <a:gd name="T6" fmla="*/ 0 60000 65536"/>
                <a:gd name="T7" fmla="*/ 0 60000 65536"/>
                <a:gd name="T8" fmla="*/ 0 60000 65536"/>
                <a:gd name="T9" fmla="*/ 0 w 640404"/>
                <a:gd name="T10" fmla="*/ 0 h 1663429"/>
                <a:gd name="T11" fmla="*/ 640404 w 640404"/>
                <a:gd name="T12" fmla="*/ 1663429 h 16634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40404" h="1663429">
                  <a:moveTo>
                    <a:pt x="457200" y="0"/>
                  </a:moveTo>
                  <a:cubicBezTo>
                    <a:pt x="548802" y="192121"/>
                    <a:pt x="640404" y="384243"/>
                    <a:pt x="564204" y="661481"/>
                  </a:cubicBezTo>
                  <a:cubicBezTo>
                    <a:pt x="488004" y="938719"/>
                    <a:pt x="244002" y="1301074"/>
                    <a:pt x="0" y="1663429"/>
                  </a:cubicBezTo>
                </a:path>
              </a:pathLst>
            </a:custGeom>
            <a:noFill/>
            <a:ln w="15875" algn="ctr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TextBox 62"/>
            <p:cNvSpPr txBox="1">
              <a:spLocks noChangeArrowheads="1"/>
            </p:cNvSpPr>
            <p:nvPr/>
          </p:nvSpPr>
          <p:spPr bwMode="auto">
            <a:xfrm rot="-3974730">
              <a:off x="6974681" y="2802732"/>
              <a:ext cx="1393825" cy="306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Obtain Object o</a:t>
              </a:r>
            </a:p>
          </p:txBody>
        </p:sp>
        <p:sp>
          <p:nvSpPr>
            <p:cNvPr id="29743" name="TextBox 63"/>
            <p:cNvSpPr txBox="1">
              <a:spLocks noChangeArrowheads="1"/>
            </p:cNvSpPr>
            <p:nvPr/>
          </p:nvSpPr>
          <p:spPr bwMode="auto">
            <a:xfrm>
              <a:off x="773113" y="4846638"/>
              <a:ext cx="4038600" cy="83026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User Attributes: {id, Join-TS, Leave-TS, </a:t>
              </a:r>
            </a:p>
            <a:p>
              <a:r>
                <a:rPr lang="en-US" sz="1600">
                  <a:latin typeface="Calibri" pitchFamily="34" charset="0"/>
                </a:rPr>
                <a:t>			ORL, gKey}</a:t>
              </a:r>
            </a:p>
            <a:p>
              <a:r>
                <a:rPr lang="en-US" sz="1600">
                  <a:latin typeface="Calibri" pitchFamily="34" charset="0"/>
                </a:rPr>
                <a:t>Object Attributes: {id, Add-TS}</a:t>
              </a:r>
              <a:endParaRPr lang="en-US" sz="1600" i="1">
                <a:latin typeface="Calibri" pitchFamily="34" charset="0"/>
              </a:endParaRPr>
            </a:p>
          </p:txBody>
        </p:sp>
        <p:sp>
          <p:nvSpPr>
            <p:cNvPr id="29744" name="TextBox 64"/>
            <p:cNvSpPr txBox="1">
              <a:spLocks noChangeArrowheads="1"/>
            </p:cNvSpPr>
            <p:nvPr/>
          </p:nvSpPr>
          <p:spPr bwMode="auto">
            <a:xfrm>
              <a:off x="5497513" y="4846638"/>
              <a:ext cx="28956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1"/>
              <a:r>
                <a:rPr lang="en-US" sz="1600">
                  <a:latin typeface="Calibri" pitchFamily="34" charset="0"/>
                </a:rPr>
                <a:t>ORL: </a:t>
              </a:r>
              <a:r>
                <a:rPr lang="en-US" sz="1600" i="1">
                  <a:latin typeface="Calibri" pitchFamily="34" charset="0"/>
                </a:rPr>
                <a:t>Object Revocation List</a:t>
              </a:r>
            </a:p>
            <a:p>
              <a:pPr lvl="1"/>
              <a:r>
                <a:rPr lang="en-US" sz="1600">
                  <a:latin typeface="Calibri" pitchFamily="34" charset="0"/>
                </a:rPr>
                <a:t>gKey: </a:t>
              </a:r>
              <a:r>
                <a:rPr lang="en-US" sz="1600" i="1">
                  <a:latin typeface="Calibri" pitchFamily="34" charset="0"/>
                </a:rPr>
                <a:t>Group Key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6FF8FA9-4741-4390-8DD5-209D182FC07B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4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Trusted Computing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3238" y="914400"/>
            <a:ext cx="9577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</a:pPr>
            <a:r>
              <a:rPr lang="en-US" sz="2400"/>
              <a:t>Basic premise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Software alone cannot provide an adequate foundation for trust</a:t>
            </a:r>
          </a:p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</a:pPr>
            <a:r>
              <a:rPr lang="en-US" sz="2400"/>
              <a:t>Old style Trusted Computing (1970 – 1990’s)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Multics system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Capability-based computers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Intel 432 vis a vis Intel 8086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Trust with security kernel based on military-style security labels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Orange Book: eliminate trust from applications</a:t>
            </a:r>
          </a:p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</a:pPr>
            <a:r>
              <a:rPr lang="en-US" sz="2400"/>
              <a:t>What’s new (2000’s)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Hardware and cryptography-based root of trust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Trust within a platform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Trust across platforms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Rely on trust in applications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r>
              <a:rPr lang="en-US" sz="2400"/>
              <a:t>Mitigate Trojan Horses and bugs by legal and reputational recourse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</a:pPr>
            <a:endParaRPr lang="en-US" sz="2400"/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endParaRPr lang="en-US" sz="1400"/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</a:pPr>
            <a:endParaRPr lang="en-US" sz="1400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3D54ADA-C382-4940-BDAD-BFF687D733C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174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Trusted Computing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03238" y="914400"/>
            <a:ext cx="9577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3200" kern="0" dirty="0">
                <a:cs typeface="ＭＳ Ｐゴシック" charset="-128"/>
              </a:rPr>
              <a:t>Basic principles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r>
              <a:rPr lang="en-US" sz="2800" kern="0" dirty="0">
                <a:cs typeface="ＭＳ Ｐゴシック" charset="-128"/>
              </a:rPr>
              <a:t>Protect cryptographic keys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800" kern="0" dirty="0"/>
              <a:t>At rest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800" kern="0" dirty="0"/>
              <a:t>In motion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800" kern="0" dirty="0"/>
              <a:t>In use</a:t>
            </a:r>
          </a:p>
          <a:p>
            <a:pPr marL="863600" lvl="1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r>
              <a:rPr lang="en-US" sz="2800" kern="0" dirty="0"/>
              <a:t>Control which software can use the keys</a:t>
            </a:r>
          </a:p>
          <a:p>
            <a:pPr marL="431800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Ø"/>
              <a:defRPr/>
            </a:pPr>
            <a:r>
              <a:rPr lang="en-US" sz="2800" kern="0" dirty="0"/>
              <a:t>Marriage of cryptography and access control</a:t>
            </a:r>
          </a:p>
          <a:p>
            <a:pPr marL="1079500" lvl="2" indent="-323850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endParaRPr lang="en-US" sz="3200" kern="0" dirty="0"/>
          </a:p>
          <a:p>
            <a:pPr marL="863600" lvl="1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§"/>
              <a:defRPr/>
            </a:pPr>
            <a:endParaRPr lang="en-US" sz="3200" kern="0" dirty="0"/>
          </a:p>
          <a:p>
            <a:pPr marL="863600" lvl="1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kern="0" dirty="0"/>
          </a:p>
          <a:p>
            <a:pPr marL="863600" lvl="1" indent="-287338" eaLnBrk="0" hangingPunct="0">
              <a:buClr>
                <a:srgbClr val="000000"/>
              </a:buClr>
              <a:buSzPct val="90000"/>
              <a:buFont typeface="Wingdings" pitchFamily="2" charset="2"/>
              <a:buChar char="v"/>
              <a:defRPr/>
            </a:pPr>
            <a:endParaRPr lang="en-US" kern="0" dirty="0"/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Ø"/>
              <a:defRPr/>
            </a:pPr>
            <a:endParaRPr lang="en-US" sz="2400" kern="0" dirty="0"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Foundations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Security Models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Formal methods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Cryptography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Application-Centric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Secure information sharing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Social computing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Health care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Data provenance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Critical </a:t>
            </a:r>
            <a:r>
              <a:rPr lang="en-US" sz="1800" dirty="0" err="1" smtClean="0">
                <a:solidFill>
                  <a:schemeClr val="tx1"/>
                </a:solidFill>
                <a:ea typeface="ＭＳ Ｐゴシック" pitchFamily="34" charset="-128"/>
              </a:rPr>
              <a:t>infratructure</a:t>
            </a: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Technology-Centric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Cloud computing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Smart grid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Trusted computing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Mission-aware diversity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Attack-Centric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ea typeface="ＭＳ Ｐゴシック" pitchFamily="34" charset="-128"/>
              </a:rPr>
              <a:t>Botnet</a:t>
            </a: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and malware analysis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Complex systems modeling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Zero-day defense</a:t>
            </a:r>
          </a:p>
          <a:p>
            <a:pPr lvl="2">
              <a:spcAft>
                <a:spcPct val="0"/>
              </a:spcAft>
              <a:buSzPct val="90000"/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tx1"/>
                </a:solidFill>
                <a:ea typeface="ＭＳ Ｐゴシック" pitchFamily="34" charset="-128"/>
              </a:rPr>
              <a:t> Moving target defense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7DA9401B-8395-4521-B38A-46D7AC229EC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277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Most cyber security thinking is microsec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Most  big cyber security threats are macrosec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Microsec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Retail attacks vs Targeted attacks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 99% of the attacks are thwarted by basic hygiene and some luck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1% of the attacks are difficult and expensive, even impossible,  to defend or detect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Rational microsec behavior can result in highly vulnerable macrosec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D4F77632-5740-4866-92E6-B2650786B664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379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Microsec</a:t>
            </a: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4000" b="1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vs</a:t>
            </a: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 </a:t>
            </a:r>
            <a:r>
              <a:rPr lang="en-US" sz="4000" b="1" kern="0" dirty="0" err="1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Macrosec</a:t>
            </a:r>
            <a:endParaRPr lang="en-US" sz="40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131F49"/>
                </a:solidFill>
                <a:ea typeface="ＭＳ Ｐゴシック" pitchFamily="34" charset="-128"/>
              </a:rPr>
              <a:t>Cyber Security as a Discipline</a:t>
            </a:r>
          </a:p>
        </p:txBody>
      </p:sp>
      <p:sp>
        <p:nvSpPr>
          <p:cNvPr id="5632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5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EF0E257E-63DE-447B-983D-7CF35773785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6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2525713" y="1303020"/>
            <a:ext cx="4940458" cy="45948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899376" y="2987040"/>
            <a:ext cx="2442527" cy="231648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99376" y="1668780"/>
            <a:ext cx="20970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Computer </a:t>
            </a:r>
          </a:p>
          <a:p>
            <a:pPr algn="ctr"/>
            <a:r>
              <a:rPr lang="en-US" sz="3200" dirty="0" smtClean="0"/>
              <a:t>Science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4267380" y="3517642"/>
            <a:ext cx="1665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Cyber</a:t>
            </a:r>
          </a:p>
          <a:p>
            <a:pPr algn="ctr"/>
            <a:r>
              <a:rPr lang="en-US" sz="3200" dirty="0" smtClean="0"/>
              <a:t>Security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dirty="0" smtClean="0">
                <a:solidFill>
                  <a:srgbClr val="131F49"/>
                </a:solidFill>
                <a:ea typeface="ＭＳ Ｐゴシック" pitchFamily="34" charset="-128"/>
              </a:rPr>
              <a:t>Cyber Security as a Discipline</a:t>
            </a:r>
          </a:p>
        </p:txBody>
      </p:sp>
      <p:sp>
        <p:nvSpPr>
          <p:cNvPr id="56324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5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EF0E257E-63DE-447B-983D-7CF35773785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18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6326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85800" y="1220212"/>
            <a:ext cx="4940458" cy="459486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7188" y="2896225"/>
            <a:ext cx="20970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Computer </a:t>
            </a:r>
          </a:p>
          <a:p>
            <a:pPr algn="ctr"/>
            <a:r>
              <a:rPr lang="en-US" sz="3200" dirty="0" smtClean="0"/>
              <a:t>Science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6336229" y="2896225"/>
            <a:ext cx="1665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Cyber</a:t>
            </a:r>
          </a:p>
          <a:p>
            <a:pPr algn="ctr"/>
            <a:r>
              <a:rPr lang="en-US" sz="3200" dirty="0" smtClean="0"/>
              <a:t>Security</a:t>
            </a:r>
            <a:endParaRPr lang="en-US" sz="3200" dirty="0"/>
          </a:p>
        </p:txBody>
      </p:sp>
      <p:sp>
        <p:nvSpPr>
          <p:cNvPr id="10" name="Oval 9"/>
          <p:cNvSpPr/>
          <p:nvPr/>
        </p:nvSpPr>
        <p:spPr bwMode="auto">
          <a:xfrm>
            <a:off x="4156512" y="1220212"/>
            <a:ext cx="4940458" cy="459486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237662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Wisdom from the past: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“Generally, security is a </a:t>
            </a:r>
            <a:r>
              <a:rPr lang="en-US" sz="2800" dirty="0" smtClean="0">
                <a:solidFill>
                  <a:srgbClr val="FF0000"/>
                </a:solidFill>
                <a:ea typeface="ＭＳ Ｐゴシック" pitchFamily="34" charset="-128"/>
              </a:rPr>
              <a:t>system problem</a:t>
            </a: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. That is, it is rare to find that a single security mechanism or procedure is used in isolation.  Instead, several different elements working together usually compose a security system to protect something.” </a:t>
            </a:r>
            <a:r>
              <a:rPr lang="en-US" sz="2800" dirty="0" smtClean="0">
                <a:ea typeface="ＭＳ Ｐゴシック" pitchFamily="34" charset="-128"/>
              </a:rPr>
              <a:t>R. Gaines and N. Shapiro 1978.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The </a:t>
            </a:r>
            <a:r>
              <a:rPr lang="en-US" sz="3600" dirty="0" smtClean="0">
                <a:ea typeface="ＭＳ Ｐゴシック" pitchFamily="34" charset="-128"/>
              </a:rPr>
              <a:t>challenge </a:t>
            </a:r>
            <a:r>
              <a:rPr lang="en-US" sz="3600" dirty="0" smtClean="0">
                <a:ea typeface="ＭＳ Ｐゴシック" pitchFamily="34" charset="-128"/>
              </a:rPr>
              <a:t>is how to develop a systems perspective on </a:t>
            </a:r>
            <a:r>
              <a:rPr lang="en-US" sz="3600" dirty="0" smtClean="0">
                <a:ea typeface="ＭＳ Ｐゴシック" pitchFamily="34" charset="-128"/>
              </a:rPr>
              <a:t>cyber security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430F73F-C38F-44D6-905D-29ACD7DCCFFC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072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</a:t>
            </a: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Cyber Security System </a:t>
            </a:r>
            <a:r>
              <a:rPr lang="en-US" sz="24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Challenge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 technologies and systems have evolved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goals have evolved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 + Communications security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Separate and never shall meet TO</a:t>
            </a:r>
          </a:p>
          <a:p>
            <a:pPr lvl="2"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Coupled and integrated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 security research/practice have not kept up</a:t>
            </a:r>
          </a:p>
          <a:p>
            <a:pPr marL="863600" lvl="2" indent="-323850">
              <a:buSzPct val="90000"/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The gap is growing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ea typeface="ＭＳ Ｐゴシック" pitchFamily="34" charset="-128"/>
              </a:rPr>
              <a:t> Mission assurance = Application assurance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Latest technology: Cloud Computing</a:t>
            </a:r>
          </a:p>
          <a:p>
            <a:pPr>
              <a:buSzPct val="90000"/>
              <a:buFont typeface="Wingdings" pitchFamily="2" charset="2"/>
              <a:buNone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	 Dominant issues: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Cost and productivity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Focus on core competence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Availability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Security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Latest lesson (April-May 2011):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Amazon outage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100s of companies with 24-72 hours downtime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Netflix unaffected</a:t>
            </a:r>
          </a:p>
          <a:p>
            <a:pPr>
              <a:buSzPct val="90000"/>
              <a:buFont typeface="Wingdings" pitchFamily="2" charset="2"/>
              <a:buNone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D9FE5AB-106F-488B-AABA-1919652F6634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392113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ea typeface="ＭＳ Ｐゴシック" pitchFamily="34" charset="-128"/>
              </a:rPr>
              <a:t> Old think: protect the network, protect the information, protect the content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Design to isolate and protect the network in face of system and security failures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ea typeface="ＭＳ Ｐゴシック" pitchFamily="34" charset="-128"/>
              </a:rPr>
              <a:t>New think: protect the mission, protect the application, protect the service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Design to operate through system and security failures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Not possible without application context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smtClean="0">
                <a:solidFill>
                  <a:schemeClr val="tx1"/>
                </a:solidFill>
                <a:ea typeface="ＭＳ Ｐゴシック" pitchFamily="34" charset="-128"/>
              </a:rPr>
              <a:t> Most important recommendation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Cyber security needs to be a proactive rather than reactive discipline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None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361E4FB-1921-4EBC-B063-2DDC10574D2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Doctrine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Cyber security is all about trade-offs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confidentiality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availablity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usage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privacy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cost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usability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smtClean="0">
                <a:solidFill>
                  <a:schemeClr val="tx1"/>
                </a:solidFill>
                <a:ea typeface="ＭＳ Ｐゴシック" pitchFamily="34" charset="-128"/>
              </a:rPr>
              <a:t> productivity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Application context is necessary for trade-offs</a:t>
            </a:r>
          </a:p>
          <a:p>
            <a:pPr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F65CEDE-DC15-4011-B00D-2D62E7634A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Fundamental Premise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2525713" y="0"/>
            <a:ext cx="5235575" cy="684213"/>
          </a:xfrm>
        </p:spPr>
        <p:txBody>
          <a:bodyPr/>
          <a:lstStyle/>
          <a:p>
            <a:pPr algn="ctr"/>
            <a:r>
              <a:rPr lang="en-US" sz="2800" b="1" smtClean="0">
                <a:solidFill>
                  <a:srgbClr val="131F49"/>
                </a:solidFill>
                <a:ea typeface="ＭＳ Ｐゴシック" pitchFamily="34" charset="-128"/>
              </a:rPr>
              <a:t>Productivity-Security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2265363"/>
          </a:xfrm>
        </p:spPr>
        <p:txBody>
          <a:bodyPr/>
          <a:lstStyle/>
          <a:p>
            <a:pPr>
              <a:buSzPct val="75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Cyber Security is all about tradeoffs</a:t>
            </a:r>
          </a:p>
          <a:p>
            <a:pPr>
              <a:buSzPct val="75000"/>
              <a:buFont typeface="Wingdings" pitchFamily="2" charset="2"/>
              <a:buNone/>
            </a:pPr>
            <a:endParaRPr lang="en-US" sz="44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23556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7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900" algn="l"/>
                <a:tab pos="1447800" algn="l"/>
                <a:tab pos="2171700" algn="l"/>
              </a:tabLst>
            </a:pPr>
            <a:fld id="{FBAB7ED1-1CF0-4501-AD03-4ED9854218F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101000"/>
                </a:lnSpc>
                <a:tabLst>
                  <a:tab pos="723900" algn="l"/>
                  <a:tab pos="1447800" algn="l"/>
                  <a:tab pos="2171700" algn="l"/>
                </a:tabLst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8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grpSp>
        <p:nvGrpSpPr>
          <p:cNvPr id="23559" name="Group 24"/>
          <p:cNvGrpSpPr>
            <a:grpSpLocks/>
          </p:cNvGrpSpPr>
          <p:nvPr/>
        </p:nvGrpSpPr>
        <p:grpSpPr bwMode="auto">
          <a:xfrm>
            <a:off x="392113" y="2465388"/>
            <a:ext cx="9448800" cy="2027237"/>
            <a:chOff x="247" y="2130"/>
            <a:chExt cx="5952" cy="1277"/>
          </a:xfrm>
        </p:grpSpPr>
        <p:sp>
          <p:nvSpPr>
            <p:cNvPr id="23562" name="Line 18"/>
            <p:cNvSpPr>
              <a:spLocks noChangeShapeType="1"/>
            </p:cNvSpPr>
            <p:nvPr/>
          </p:nvSpPr>
          <p:spPr bwMode="auto">
            <a:xfrm>
              <a:off x="784" y="2130"/>
              <a:ext cx="4795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Text Box 19"/>
            <p:cNvSpPr txBox="1">
              <a:spLocks noChangeArrowheads="1"/>
            </p:cNvSpPr>
            <p:nvPr/>
          </p:nvSpPr>
          <p:spPr bwMode="auto">
            <a:xfrm>
              <a:off x="344" y="2219"/>
              <a:ext cx="10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Productivity</a:t>
              </a:r>
            </a:p>
          </p:txBody>
        </p:sp>
        <p:sp>
          <p:nvSpPr>
            <p:cNvPr id="23564" name="Text Box 20"/>
            <p:cNvSpPr txBox="1">
              <a:spLocks noChangeArrowheads="1"/>
            </p:cNvSpPr>
            <p:nvPr/>
          </p:nvSpPr>
          <p:spPr bwMode="auto">
            <a:xfrm>
              <a:off x="5149" y="2219"/>
              <a:ext cx="7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Security</a:t>
              </a:r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247" y="2657"/>
              <a:ext cx="1988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build it</a:t>
              </a:r>
            </a:p>
            <a:p>
              <a:r>
                <a:rPr lang="en-US"/>
                <a:t>Cash out the benefits</a:t>
              </a:r>
            </a:p>
            <a:p>
              <a:r>
                <a:rPr lang="en-US"/>
                <a:t>Next generation can secure it</a:t>
              </a:r>
            </a:p>
          </p:txBody>
        </p:sp>
        <p:sp>
          <p:nvSpPr>
            <p:cNvPr id="23566" name="Text Box 22"/>
            <p:cNvSpPr txBox="1">
              <a:spLocks noChangeArrowheads="1"/>
            </p:cNvSpPr>
            <p:nvPr/>
          </p:nvSpPr>
          <p:spPr bwMode="auto">
            <a:xfrm>
              <a:off x="4155" y="2657"/>
              <a:ext cx="204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Let’s not build it</a:t>
              </a:r>
            </a:p>
            <a:p>
              <a:r>
                <a:rPr lang="en-US"/>
                <a:t>Let’s bake in super-security to</a:t>
              </a:r>
            </a:p>
            <a:p>
              <a:r>
                <a:rPr lang="en-US"/>
                <a:t>make it unusable/unaffordable</a:t>
              </a:r>
            </a:p>
            <a:p>
              <a:r>
                <a:rPr lang="en-US"/>
                <a:t>Let’s sell unproven solutions</a:t>
              </a:r>
            </a:p>
          </p:txBody>
        </p:sp>
      </p:grp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5116513" y="2759075"/>
            <a:ext cx="0" cy="20129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3017838" y="4833938"/>
            <a:ext cx="419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There is a middle ground</a:t>
            </a:r>
          </a:p>
          <a:p>
            <a:pPr algn="ctr"/>
            <a:r>
              <a:rPr lang="en-US"/>
              <a:t>We don’t know how to predictably find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Not attainable via current cyber security science, engineering, doctrine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Similar paradoxes apply to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Paradox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Monetary loss is easier to quantify and compensate than information loss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Security principles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stop loss mechanisms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audit trail (including physical video)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retail loss tolerance with recourse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wholesale loss avoidance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Technical surprises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 asymmetric cryptography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 annonymity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E724690C-A609-4516-BAF5-B561312CE584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Why is the ATM System Secure?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Monetary loss is easier to quantify and compensate than information loss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Security principles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stop loss mechanisms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audit trail (including physical video)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retail loss tolerance with recourse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wholesale loss avoidance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Technical surprises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 asymmetric cryptography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 annonymity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58979BCA-6C68-44BC-AD09-537141FC941E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66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800" b="1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Why is the ATM System Secure?</a:t>
            </a:r>
          </a:p>
        </p:txBody>
      </p:sp>
      <p:sp>
        <p:nvSpPr>
          <p:cNvPr id="26631" name="TextBox 7"/>
          <p:cNvSpPr txBox="1">
            <a:spLocks noChangeArrowheads="1"/>
          </p:cNvSpPr>
          <p:nvPr/>
        </p:nvSpPr>
        <p:spPr bwMode="auto">
          <a:xfrm>
            <a:off x="5348288" y="2128838"/>
            <a:ext cx="4416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Application Centric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5800</TotalTime>
  <Words>1266</Words>
  <Application>Microsoft Office PowerPoint</Application>
  <PresentationFormat>Custom</PresentationFormat>
  <Paragraphs>405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Productivity-Security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Cyber Security as a Discipline</vt:lpstr>
      <vt:lpstr>Cyber Security as a Discipline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618</cp:revision>
  <cp:lastPrinted>2010-01-06T19:17:48Z</cp:lastPrinted>
  <dcterms:created xsi:type="dcterms:W3CDTF">2010-02-19T20:53:39Z</dcterms:created>
  <dcterms:modified xsi:type="dcterms:W3CDTF">2011-06-27T04:29:47Z</dcterms:modified>
</cp:coreProperties>
</file>