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0"/>
  </p:notesMasterIdLst>
  <p:handoutMasterIdLst>
    <p:handoutMasterId r:id="rId31"/>
  </p:handoutMasterIdLst>
  <p:sldIdLst>
    <p:sldId id="280" r:id="rId6"/>
    <p:sldId id="293" r:id="rId7"/>
    <p:sldId id="281" r:id="rId8"/>
    <p:sldId id="294" r:id="rId9"/>
    <p:sldId id="295" r:id="rId10"/>
    <p:sldId id="289" r:id="rId11"/>
    <p:sldId id="292" r:id="rId12"/>
    <p:sldId id="291" r:id="rId13"/>
    <p:sldId id="296" r:id="rId14"/>
    <p:sldId id="297" r:id="rId15"/>
    <p:sldId id="290" r:id="rId16"/>
    <p:sldId id="298" r:id="rId17"/>
    <p:sldId id="299" r:id="rId18"/>
    <p:sldId id="300" r:id="rId19"/>
    <p:sldId id="301" r:id="rId20"/>
    <p:sldId id="302" r:id="rId21"/>
    <p:sldId id="303" r:id="rId22"/>
    <p:sldId id="305" r:id="rId23"/>
    <p:sldId id="309" r:id="rId24"/>
    <p:sldId id="310" r:id="rId25"/>
    <p:sldId id="311" r:id="rId26"/>
    <p:sldId id="313" r:id="rId27"/>
    <p:sldId id="315" r:id="rId28"/>
    <p:sldId id="312" r:id="rId29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The Data and Application Security and Privacy (DASPY) Challenge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</a:t>
            </a:r>
            <a:r>
              <a:rPr lang="en-US" sz="28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11/11/11</a:t>
            </a: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ravi.sandhu@utsa.edu</a:t>
            </a: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How to justify investing in security in presence of persistent insecurity?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And, where to invest?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known attacks in the wild?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anticipated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ultimate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some combination?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to cover (at least) the previous characteristics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Academic Challenge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 Insecurity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Death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Security investment is nevertheless justified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Mortals nevertheless seek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Too much security can be counter productive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So can too much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Driving Principles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Central Question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Sometimes aiming high is very appropriate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The President’s nuclear football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Secret formula for Coca Cola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Sometimes not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ATM network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On-line banking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E-commerce (B2C)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How Secure? How Insecure?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Monetary loss is easy to quantify and compensate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</a:t>
            </a:r>
            <a:r>
              <a:rPr lang="en-US" sz="3600" dirty="0" err="1" smtClean="0">
                <a:solidFill>
                  <a:schemeClr val="tx1"/>
                </a:solidFill>
                <a:ea typeface="ＭＳ Ｐゴシック" pitchFamily="34" charset="-128"/>
              </a:rPr>
              <a:t>annonymity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8392" y="2128489"/>
            <a:ext cx="4416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Application Centric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Research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74985" y="4110079"/>
            <a:ext cx="5440913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FOUNDATIONS</a:t>
            </a:r>
          </a:p>
          <a:p>
            <a:pPr algn="ctr"/>
            <a:r>
              <a:rPr lang="en-US" sz="3200" b="1" dirty="0" smtClean="0"/>
              <a:t>Building blocks and theory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993053" y="1973179"/>
            <a:ext cx="241444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Application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94915" y="1973179"/>
            <a:ext cx="2451312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Technology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96350" y="1973179"/>
            <a:ext cx="159691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Attack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17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RBAC96 Model (P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3"/>
          <p:cNvSpPr>
            <a:spLocks noChangeArrowheads="1"/>
          </p:cNvSpPr>
          <p:nvPr/>
        </p:nvSpPr>
        <p:spPr bwMode="auto">
          <a:xfrm>
            <a:off x="3906243" y="2796380"/>
            <a:ext cx="193562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ROLES</a:t>
            </a:r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2080880" y="3426352"/>
            <a:ext cx="176935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>
            <a:off x="5841862" y="3426352"/>
            <a:ext cx="163285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874011" y="1830421"/>
            <a:ext cx="1740321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213421" y="1830421"/>
            <a:ext cx="2522586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91006" y="2796380"/>
            <a:ext cx="193387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USERS</a:t>
            </a: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7556969" y="2796380"/>
            <a:ext cx="2432651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174383" y="3426352"/>
            <a:ext cx="967811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495655" y="3426352"/>
            <a:ext cx="1023814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707418" y="4525306"/>
            <a:ext cx="607287" cy="191966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grpSp>
        <p:nvGrpSpPr>
          <p:cNvPr id="32" name="Group 13"/>
          <p:cNvGrpSpPr>
            <a:grpSpLocks/>
          </p:cNvGrpSpPr>
          <p:nvPr/>
        </p:nvGrpSpPr>
        <p:grpSpPr bwMode="auto">
          <a:xfrm>
            <a:off x="2658416" y="4772045"/>
            <a:ext cx="703544" cy="1426189"/>
            <a:chOff x="1519" y="3164"/>
            <a:chExt cx="402" cy="815"/>
          </a:xfrm>
        </p:grpSpPr>
        <p:sp>
          <p:nvSpPr>
            <p:cNvPr id="33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7"/>
            <p:cNvSpPr>
              <a:spLocks noChangeArrowheads="1"/>
            </p:cNvSpPr>
            <p:nvPr/>
          </p:nvSpPr>
          <p:spPr bwMode="auto">
            <a:xfrm>
              <a:off x="1519" y="3405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986944">
                <a:lnSpc>
                  <a:spcPct val="90000"/>
                </a:lnSpc>
              </a:pPr>
              <a:r>
                <a:rPr lang="en-US" sz="4700" dirty="0"/>
                <a:t>...</a:t>
              </a:r>
            </a:p>
          </p:txBody>
        </p:sp>
      </p:grpSp>
      <p:sp>
        <p:nvSpPr>
          <p:cNvPr id="37" name="Line 18"/>
          <p:cNvSpPr>
            <a:spLocks noChangeShapeType="1"/>
          </p:cNvSpPr>
          <p:nvPr/>
        </p:nvSpPr>
        <p:spPr bwMode="auto">
          <a:xfrm flipH="1" flipV="1">
            <a:off x="1279330" y="4058075"/>
            <a:ext cx="1797361" cy="12896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8" name="Line 19"/>
          <p:cNvSpPr>
            <a:spLocks noChangeShapeType="1"/>
          </p:cNvSpPr>
          <p:nvPr/>
        </p:nvSpPr>
        <p:spPr bwMode="auto">
          <a:xfrm flipV="1">
            <a:off x="3160696" y="3975829"/>
            <a:ext cx="1270579" cy="137194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 flipV="1">
            <a:off x="3491467" y="4222568"/>
            <a:ext cx="691292" cy="796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3571972" y="5410767"/>
            <a:ext cx="138124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SESSIONS</a:t>
            </a:r>
          </a:p>
        </p:txBody>
      </p: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459276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2" name="Line 23"/>
          <p:cNvSpPr>
            <a:spLocks noChangeShapeType="1"/>
          </p:cNvSpPr>
          <p:nvPr/>
        </p:nvSpPr>
        <p:spPr bwMode="auto">
          <a:xfrm>
            <a:off x="4459276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3" name="Line 24"/>
          <p:cNvSpPr>
            <a:spLocks noChangeShapeType="1"/>
          </p:cNvSpPr>
          <p:nvPr/>
        </p:nvSpPr>
        <p:spPr bwMode="auto">
          <a:xfrm>
            <a:off x="5455089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4" name="Line 25"/>
          <p:cNvSpPr>
            <a:spLocks noChangeShapeType="1"/>
          </p:cNvSpPr>
          <p:nvPr/>
        </p:nvSpPr>
        <p:spPr bwMode="auto">
          <a:xfrm>
            <a:off x="5455089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5" name="Line 26"/>
          <p:cNvSpPr>
            <a:spLocks noChangeShapeType="1"/>
          </p:cNvSpPr>
          <p:nvPr/>
        </p:nvSpPr>
        <p:spPr bwMode="auto">
          <a:xfrm>
            <a:off x="4487278" y="1697427"/>
            <a:ext cx="93980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3791844" y="1007956"/>
            <a:ext cx="249693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 HIERARCHIES</a:t>
            </a:r>
          </a:p>
        </p:txBody>
      </p:sp>
      <p:sp>
        <p:nvSpPr>
          <p:cNvPr id="47" name="Rectangle 28"/>
          <p:cNvSpPr>
            <a:spLocks noChangeArrowheads="1"/>
          </p:cNvSpPr>
          <p:nvPr/>
        </p:nvSpPr>
        <p:spPr bwMode="auto">
          <a:xfrm>
            <a:off x="6074628" y="5713504"/>
            <a:ext cx="1868561" cy="3482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CONSTRAINTS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 flipV="1">
            <a:off x="5427087" y="5538511"/>
            <a:ext cx="1963622" cy="138245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H="1" flipV="1">
            <a:off x="6671414" y="2658135"/>
            <a:ext cx="719295" cy="3018621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0" name="Line 31"/>
          <p:cNvSpPr>
            <a:spLocks noChangeShapeType="1"/>
          </p:cNvSpPr>
          <p:nvPr/>
        </p:nvSpPr>
        <p:spPr bwMode="auto">
          <a:xfrm flipH="1" flipV="1">
            <a:off x="3934244" y="4880540"/>
            <a:ext cx="3374209" cy="796216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1" name="Line 32"/>
          <p:cNvSpPr>
            <a:spLocks noChangeShapeType="1"/>
          </p:cNvSpPr>
          <p:nvPr/>
        </p:nvSpPr>
        <p:spPr bwMode="auto">
          <a:xfrm flipH="1" flipV="1">
            <a:off x="3104693" y="3562847"/>
            <a:ext cx="4203761" cy="2113909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 flipH="1" flipV="1">
            <a:off x="4930056" y="1916167"/>
            <a:ext cx="2296142" cy="3678342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Server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5040313" y="2855878"/>
            <a:ext cx="1344083" cy="1427939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398588"/>
            <a:ext cx="9303371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network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secure enough (but insecure)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global in scope and rapidly growing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But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securable by academically taught cyber security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missing technologies highly regarded by academia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Similar “paradoxes” apply to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e-commerce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etc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“Paradox”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Client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H="1" flipV="1">
            <a:off x="2738438" y="3191863"/>
            <a:ext cx="2301875" cy="109195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21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(P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etc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4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Vs read-write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etc.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7245350" y="1084263"/>
            <a:ext cx="2362200" cy="2743200"/>
            <a:chOff x="5422900" y="1555156"/>
            <a:chExt cx="3492500" cy="3700412"/>
          </a:xfrm>
        </p:grpSpPr>
        <p:sp>
          <p:nvSpPr>
            <p:cNvPr id="25609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5610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5611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 (u,o,r)?</a:t>
              </a:r>
            </a:p>
          </p:txBody>
        </p:sp>
        <p:sp>
          <p:nvSpPr>
            <p:cNvPr id="25612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3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4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5615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5616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7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5618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9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0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1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5622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3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(E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547" y="884238"/>
            <a:ext cx="41941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6547" y="808038"/>
            <a:ext cx="4152900" cy="33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874547" y="4095750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Super-Distribution (SD)</a:t>
            </a:r>
          </a:p>
        </p:txBody>
      </p:sp>
      <p:sp>
        <p:nvSpPr>
          <p:cNvPr id="26" name="TextBox 8"/>
          <p:cNvSpPr txBox="1">
            <a:spLocks noChangeArrowheads="1"/>
          </p:cNvSpPr>
          <p:nvPr/>
        </p:nvSpPr>
        <p:spPr bwMode="auto">
          <a:xfrm>
            <a:off x="5522747" y="4084638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Micro-Distribution (MD)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604672" y="4694238"/>
            <a:ext cx="9069387" cy="1985962"/>
          </a:xfrm>
          <a:prstGeom prst="rect">
            <a:avLst/>
          </a:prstGeom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Scalability/Performance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Encrypt once, access where authorized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Custom encrypt for each user on initial access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Assurance/Recourse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Compromise one client, compromise group key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Compromise of one client contained to objects on that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Conclusion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attacks and attackers have evolved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Side note: all attackers are not evil</a:t>
            </a:r>
          </a:p>
          <a:p>
            <a:pPr>
              <a:buSzPct val="90000"/>
              <a:buNone/>
              <a:defRPr/>
            </a:pPr>
            <a:endParaRPr lang="en-US" sz="3200" b="1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(defensive)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Computer security + Communications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security research (and practice) are rapidly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evolving glacially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increase in funding and many innovative research advances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numerous calls for “game changing” research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Grand challenge: how to become relevant to the real world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We need to do something different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Rough analogies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software engineering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programming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models (e.g., entity-relationship)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structures (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e,g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., B trees) 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598026" cy="2036762"/>
            <a:chOff x="247" y="2130"/>
            <a:chExt cx="6046" cy="1283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build it</a:t>
              </a:r>
            </a:p>
            <a:p>
              <a:r>
                <a:rPr lang="en-US" dirty="0"/>
                <a:t>Cash out the benefits</a:t>
              </a:r>
            </a:p>
            <a:p>
              <a:r>
                <a:rPr lang="en-US" dirty="0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006" y="2657"/>
              <a:ext cx="2287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not build it</a:t>
              </a:r>
            </a:p>
            <a:p>
              <a:r>
                <a:rPr lang="en-US" dirty="0"/>
                <a:t>Let’s bake in super-security to</a:t>
              </a:r>
            </a:p>
            <a:p>
              <a:r>
                <a:rPr lang="en-US" dirty="0"/>
                <a:t>make it unusable/unaffordable</a:t>
              </a:r>
            </a:p>
            <a:p>
              <a:r>
                <a:rPr lang="en-US" dirty="0"/>
                <a:t>Let’s </a:t>
              </a:r>
              <a:r>
                <a:rPr lang="en-US" dirty="0" smtClean="0"/>
                <a:t>mandate unproven </a:t>
              </a:r>
              <a:r>
                <a:rPr lang="en-US" dirty="0"/>
                <a:t>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</a:t>
            </a:r>
            <a:endParaRPr lang="en-US" dirty="0"/>
          </a:p>
          <a:p>
            <a:pPr algn="ctr"/>
            <a:r>
              <a:rPr lang="en-US" dirty="0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1563686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1876507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1876507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1876507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 rot="10800000">
            <a:off x="7597331" y="3176887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39434" y="4358652"/>
            <a:ext cx="2967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High-tech </a:t>
            </a:r>
          </a:p>
          <a:p>
            <a:pPr algn="ctr"/>
            <a:r>
              <a:rPr lang="en-US" sz="3200" b="1" dirty="0" smtClean="0"/>
              <a:t>+ </a:t>
            </a:r>
          </a:p>
          <a:p>
            <a:pPr algn="ctr"/>
            <a:r>
              <a:rPr lang="en-US" sz="3200" b="1" dirty="0" smtClean="0"/>
              <a:t>High-touch</a:t>
            </a:r>
            <a:endParaRPr lang="en-US" sz="3200" b="1" dirty="0"/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versus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cyber security thinking is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 big (e.g., national level) cyber security threats are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Rational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behavior can result in highly vulnerable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V="1">
            <a:off x="3462006" y="1925052"/>
            <a:ext cx="0" cy="315227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V="1">
            <a:off x="3462006" y="5077325"/>
            <a:ext cx="3853193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74061" y="5431268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reality</a:t>
            </a:r>
            <a:endParaRPr lang="en-US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2113" y="3179763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perception</a:t>
            </a:r>
            <a:endParaRPr lang="en-US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022188" y="4723382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LOW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81206" y="4723382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1908376" y="1571109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V="1">
            <a:off x="3462006" y="2278994"/>
            <a:ext cx="3299741" cy="2798329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6167</TotalTime>
  <Words>1272</Words>
  <Application>Microsoft Office PowerPoint</Application>
  <PresentationFormat>Custom</PresentationFormat>
  <Paragraphs>451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Cyber Security Characteristics</vt:lpstr>
      <vt:lpstr>Slide 7</vt:lpstr>
      <vt:lpstr>Slide 8</vt:lpstr>
      <vt:lpstr>Cyber Security Characteristics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RBAC96 Model (P Layer)</vt:lpstr>
      <vt:lpstr>Server Pull Model (E Layer)</vt:lpstr>
      <vt:lpstr>Client Pull Model (E Layer)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709</cp:revision>
  <cp:lastPrinted>2010-01-06T19:17:48Z</cp:lastPrinted>
  <dcterms:created xsi:type="dcterms:W3CDTF">2010-02-19T20:53:39Z</dcterms:created>
  <dcterms:modified xsi:type="dcterms:W3CDTF">2011-11-11T03:45:41Z</dcterms:modified>
</cp:coreProperties>
</file>