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6"/>
  </p:notesMasterIdLst>
  <p:handoutMasterIdLst>
    <p:handoutMasterId r:id="rId27"/>
  </p:handoutMasterIdLst>
  <p:sldIdLst>
    <p:sldId id="280" r:id="rId6"/>
    <p:sldId id="296" r:id="rId7"/>
    <p:sldId id="300" r:id="rId8"/>
    <p:sldId id="301" r:id="rId9"/>
    <p:sldId id="302" r:id="rId10"/>
    <p:sldId id="320" r:id="rId11"/>
    <p:sldId id="305" r:id="rId12"/>
    <p:sldId id="308" r:id="rId13"/>
    <p:sldId id="309" r:id="rId14"/>
    <p:sldId id="312" r:id="rId15"/>
    <p:sldId id="313" r:id="rId16"/>
    <p:sldId id="318" r:id="rId17"/>
    <p:sldId id="319" r:id="rId18"/>
    <p:sldId id="324" r:id="rId19"/>
    <p:sldId id="325" r:id="rId20"/>
    <p:sldId id="321" r:id="rId21"/>
    <p:sldId id="322" r:id="rId22"/>
    <p:sldId id="327" r:id="rId23"/>
    <p:sldId id="326" r:id="rId24"/>
    <p:sldId id="329" r:id="rId25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126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6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0C137A8E-DCD0-4026-8679-7DAC59B2E3EE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11/14/2011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Grand Challenges in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Authorization Systems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chemeClr val="tx2"/>
                </a:solidFill>
              </a:rPr>
              <a:t>Prof</a:t>
            </a:r>
            <a:r>
              <a:rPr lang="en-US" sz="28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Executive Director </a:t>
            </a:r>
            <a:r>
              <a:rPr lang="en-US" sz="28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November 14, 2011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ravi.sandhu@utsa.edu</a:t>
            </a:r>
            <a:endParaRPr lang="en-US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b="1" dirty="0" smtClean="0">
                <a:solidFill>
                  <a:srgbClr val="131F49"/>
                </a:solidFill>
              </a:rPr>
              <a:t>Mandatory Access Control</a:t>
            </a:r>
            <a:endParaRPr lang="en-US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5846932" y="4551363"/>
            <a:ext cx="2084387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Unclassified</a:t>
            </a:r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5846932" y="3495675"/>
            <a:ext cx="2044700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Confidential</a:t>
            </a:r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6343819" y="2452688"/>
            <a:ext cx="1147763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Secret</a:t>
            </a:r>
          </a:p>
        </p:txBody>
      </p: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6002507" y="1341438"/>
            <a:ext cx="184467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Top Secret</a:t>
            </a:r>
          </a:p>
        </p:txBody>
      </p:sp>
      <p:sp>
        <p:nvSpPr>
          <p:cNvPr id="47" name="Line 7"/>
          <p:cNvSpPr>
            <a:spLocks noChangeShapeType="1"/>
          </p:cNvSpPr>
          <p:nvPr/>
        </p:nvSpPr>
        <p:spPr bwMode="auto">
          <a:xfrm flipV="1">
            <a:off x="6924844" y="3933825"/>
            <a:ext cx="0" cy="6175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Line 8"/>
          <p:cNvSpPr>
            <a:spLocks noChangeShapeType="1"/>
          </p:cNvSpPr>
          <p:nvPr/>
        </p:nvSpPr>
        <p:spPr bwMode="auto">
          <a:xfrm flipV="1">
            <a:off x="6924844" y="2932113"/>
            <a:ext cx="0" cy="5635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9"/>
          <p:cNvSpPr>
            <a:spLocks noChangeShapeType="1"/>
          </p:cNvSpPr>
          <p:nvPr/>
        </p:nvSpPr>
        <p:spPr bwMode="auto">
          <a:xfrm flipV="1">
            <a:off x="6924844" y="1779588"/>
            <a:ext cx="0" cy="7270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 flipV="1">
            <a:off x="4229269" y="1546225"/>
            <a:ext cx="0" cy="3403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3578394" y="5251450"/>
            <a:ext cx="14763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can-flow</a:t>
            </a:r>
          </a:p>
        </p:txBody>
      </p:sp>
      <p:sp>
        <p:nvSpPr>
          <p:cNvPr id="52" name="Rectangle 12"/>
          <p:cNvSpPr>
            <a:spLocks noChangeArrowheads="1"/>
          </p:cNvSpPr>
          <p:nvPr/>
        </p:nvSpPr>
        <p:spPr bwMode="auto">
          <a:xfrm>
            <a:off x="1422569" y="5251450"/>
            <a:ext cx="1881188" cy="825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9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dominance</a:t>
            </a:r>
          </a:p>
          <a:p>
            <a:pPr algn="ctr" defTabSz="496888" eaLnBrk="0">
              <a:lnSpc>
                <a:spcPct val="9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latin typeface="Symbol" pitchFamily="18" charset="2"/>
              </a:rPr>
              <a:t></a:t>
            </a:r>
          </a:p>
        </p:txBody>
      </p:sp>
      <p:sp>
        <p:nvSpPr>
          <p:cNvPr id="53" name="Line 13"/>
          <p:cNvSpPr>
            <a:spLocks noChangeShapeType="1"/>
          </p:cNvSpPr>
          <p:nvPr/>
        </p:nvSpPr>
        <p:spPr bwMode="auto">
          <a:xfrm>
            <a:off x="2389357" y="1570038"/>
            <a:ext cx="14287" cy="32972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b="1" dirty="0" smtClean="0">
                <a:solidFill>
                  <a:srgbClr val="131F49"/>
                </a:solidFill>
              </a:rPr>
              <a:t>Mandatory Access Control</a:t>
            </a:r>
            <a:endParaRPr lang="en-US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155700" y="4783138"/>
            <a:ext cx="1624013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Low User</a:t>
            </a:r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5649913" y="1189038"/>
            <a:ext cx="3097212" cy="1316037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High Trojan Horse</a:t>
            </a:r>
          </a:p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Infected Subject</a:t>
            </a: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>
            <a:off x="3644900" y="1847850"/>
            <a:ext cx="19907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920750" y="1655763"/>
            <a:ext cx="1697038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High User</a:t>
            </a: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5732463" y="4357688"/>
            <a:ext cx="3097212" cy="1317625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Low Trojan Horse</a:t>
            </a:r>
          </a:p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Infected Subject</a:t>
            </a:r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3727450" y="5016500"/>
            <a:ext cx="19907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>
            <a:off x="7129463" y="2505075"/>
            <a:ext cx="0" cy="1838325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7526338" y="2971800"/>
            <a:ext cx="174942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COVERT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CHANNEL</a:t>
            </a:r>
          </a:p>
        </p:txBody>
      </p:sp>
      <p:sp>
        <p:nvSpPr>
          <p:cNvPr id="25" name="Rectangle 11"/>
          <p:cNvSpPr txBox="1">
            <a:spLocks noChangeArrowheads="1"/>
          </p:cNvSpPr>
          <p:nvPr/>
        </p:nvSpPr>
        <p:spPr>
          <a:xfrm>
            <a:off x="531813" y="2511425"/>
            <a:ext cx="4976812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Role-Based Access Control</a:t>
            </a: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50240" y="1128378"/>
            <a:ext cx="6804025" cy="2238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Access is determined by roles</a:t>
            </a: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A user’s roles are assigned by security administrators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A role’s permissions are assigned by security administrators</a:t>
            </a: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endParaRPr kumimoji="0" lang="en-US" sz="4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242340" y="3214353"/>
            <a:ext cx="4208462" cy="474662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pPr defTabSz="1008063" hangingPunct="1">
              <a:buClrTx/>
              <a:buSzTx/>
              <a:buFontTx/>
              <a:buNone/>
            </a:pPr>
            <a:r>
              <a:rPr lang="en-US" sz="2200" dirty="0">
                <a:solidFill>
                  <a:srgbClr val="CC3300"/>
                </a:solidFill>
                <a:latin typeface="Times" pitchFamily="18" charset="0"/>
                <a:cs typeface="Arial" charset="0"/>
              </a:rPr>
              <a:t>Is RBAC MAC or DAC or neither?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013740" y="4052553"/>
            <a:ext cx="6383337" cy="152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r>
              <a:rPr lang="en-US" sz="2800">
                <a:solidFill>
                  <a:srgbClr val="000000"/>
                </a:solidFill>
                <a:latin typeface="Bitstream Charter" pitchFamily="16" charset="0"/>
              </a:rPr>
              <a:t>RBAC can be configured to do MAC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r>
              <a:rPr lang="en-US" sz="2800">
                <a:solidFill>
                  <a:srgbClr val="000000"/>
                </a:solidFill>
                <a:latin typeface="Bitstream Charter" pitchFamily="16" charset="0"/>
              </a:rPr>
              <a:t>RBAC can be configured to do DAC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r>
              <a:rPr lang="en-US" sz="2800">
                <a:solidFill>
                  <a:srgbClr val="000000"/>
                </a:solidFill>
                <a:latin typeface="Bitstream Charter" pitchFamily="16" charset="0"/>
              </a:rPr>
              <a:t>RBAC is policy neutral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2800">
              <a:solidFill>
                <a:srgbClr val="000000"/>
              </a:solidFill>
              <a:latin typeface="Bitstream Charter" pitchFamily="16" charset="0"/>
            </a:endParaRP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48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1242340" y="5576553"/>
            <a:ext cx="4495800" cy="474662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CC3300"/>
                </a:solidFill>
                <a:latin typeface="Times" pitchFamily="18" charset="0"/>
                <a:cs typeface="Arial" charset="0"/>
              </a:rPr>
              <a:t>RBAC is neither MAC nor DAC!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Role-Based Access Control</a:t>
            </a: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0" name="Oval 3"/>
          <p:cNvSpPr>
            <a:spLocks noChangeArrowheads="1"/>
          </p:cNvSpPr>
          <p:nvPr/>
        </p:nvSpPr>
        <p:spPr bwMode="auto">
          <a:xfrm>
            <a:off x="3997325" y="2855913"/>
            <a:ext cx="1935163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ROLES</a:t>
            </a:r>
          </a:p>
        </p:txBody>
      </p:sp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1931988" y="3443288"/>
            <a:ext cx="2009775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932488" y="3486150"/>
            <a:ext cx="16335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616075" y="1882775"/>
            <a:ext cx="2438400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USER-ROLE</a:t>
            </a:r>
          </a:p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ASSIGNMENT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5776913" y="1882775"/>
            <a:ext cx="3576637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PERMISSIONS-ROLE</a:t>
            </a:r>
          </a:p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ASSIGNMENT</a:t>
            </a:r>
          </a:p>
        </p:txBody>
      </p:sp>
      <p:sp>
        <p:nvSpPr>
          <p:cNvPr id="17" name="Oval 8"/>
          <p:cNvSpPr>
            <a:spLocks noChangeArrowheads="1"/>
          </p:cNvSpPr>
          <p:nvPr/>
        </p:nvSpPr>
        <p:spPr bwMode="auto">
          <a:xfrm>
            <a:off x="0" y="2887663"/>
            <a:ext cx="1933575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USERS</a:t>
            </a:r>
          </a:p>
        </p:txBody>
      </p:sp>
      <p:sp>
        <p:nvSpPr>
          <p:cNvPr id="18" name="Oval 9"/>
          <p:cNvSpPr>
            <a:spLocks noChangeArrowheads="1"/>
          </p:cNvSpPr>
          <p:nvPr/>
        </p:nvSpPr>
        <p:spPr bwMode="auto">
          <a:xfrm>
            <a:off x="7648575" y="2855913"/>
            <a:ext cx="2432050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PERMISSIONS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265863" y="3486150"/>
            <a:ext cx="9667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>
            <a:off x="2268538" y="3443288"/>
            <a:ext cx="1341437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2"/>
          <p:cNvSpPr>
            <a:spLocks noChangeArrowheads="1"/>
          </p:cNvSpPr>
          <p:nvPr/>
        </p:nvSpPr>
        <p:spPr bwMode="auto">
          <a:xfrm>
            <a:off x="2798763" y="4584700"/>
            <a:ext cx="606425" cy="1919288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pPr defTabSz="1008063" hangingPunct="1">
              <a:buClrTx/>
              <a:buSzTx/>
              <a:buFontTx/>
              <a:buNone/>
            </a:pPr>
            <a:endParaRPr lang="en-US" sz="260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grpSp>
        <p:nvGrpSpPr>
          <p:cNvPr id="22" name="Group 13"/>
          <p:cNvGrpSpPr>
            <a:grpSpLocks/>
          </p:cNvGrpSpPr>
          <p:nvPr/>
        </p:nvGrpSpPr>
        <p:grpSpPr bwMode="auto">
          <a:xfrm>
            <a:off x="2743200" y="4830763"/>
            <a:ext cx="703263" cy="1427162"/>
            <a:chOff x="1515" y="3164"/>
            <a:chExt cx="402" cy="815"/>
          </a:xfrm>
        </p:grpSpPr>
        <p:sp>
          <p:nvSpPr>
            <p:cNvPr id="23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defTabSz="1008063" hangingPunct="1">
                <a:buClrTx/>
                <a:buSzTx/>
                <a:buFontTx/>
                <a:buNone/>
              </a:pPr>
              <a:endParaRPr lang="en-US" sz="2600">
                <a:solidFill>
                  <a:srgbClr val="000000"/>
                </a:solidFill>
                <a:latin typeface="Times" pitchFamily="18" charset="0"/>
                <a:cs typeface="Arial" charset="0"/>
              </a:endParaRPr>
            </a:p>
          </p:txBody>
        </p:sp>
        <p:sp>
          <p:nvSpPr>
            <p:cNvPr id="24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defTabSz="1008063" hangingPunct="1">
                <a:buClrTx/>
                <a:buSzTx/>
                <a:buFontTx/>
                <a:buNone/>
              </a:pPr>
              <a:endParaRPr lang="en-US" sz="2600">
                <a:solidFill>
                  <a:srgbClr val="000000"/>
                </a:solidFill>
                <a:latin typeface="Times" pitchFamily="18" charset="0"/>
                <a:cs typeface="Arial" charset="0"/>
              </a:endParaRPr>
            </a:p>
          </p:txBody>
        </p:sp>
        <p:sp>
          <p:nvSpPr>
            <p:cNvPr id="25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defTabSz="1008063" hangingPunct="1">
                <a:buClrTx/>
                <a:buSzTx/>
                <a:buFontTx/>
                <a:buNone/>
              </a:pPr>
              <a:endParaRPr lang="en-US" sz="2600">
                <a:solidFill>
                  <a:srgbClr val="000000"/>
                </a:solidFill>
                <a:latin typeface="Times" pitchFamily="18" charset="0"/>
                <a:cs typeface="Arial" charset="0"/>
              </a:endParaRPr>
            </a:p>
          </p:txBody>
        </p:sp>
        <p:sp>
          <p:nvSpPr>
            <p:cNvPr id="28" name="Rectangle 17"/>
            <p:cNvSpPr>
              <a:spLocks noChangeArrowheads="1"/>
            </p:cNvSpPr>
            <p:nvPr/>
          </p:nvSpPr>
          <p:spPr bwMode="auto">
            <a:xfrm>
              <a:off x="1515" y="3401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</p:spPr>
          <p:txBody>
            <a:bodyPr wrap="none" lIns="99745" tIns="48997" rIns="99745" bIns="48997">
              <a:spAutoFit/>
            </a:bodyPr>
            <a:lstStyle/>
            <a:p>
              <a:pPr defTabSz="987425" eaLnBrk="0">
                <a:lnSpc>
                  <a:spcPct val="90000"/>
                </a:lnSpc>
                <a:buClrTx/>
                <a:buSzTx/>
                <a:buFontTx/>
                <a:buNone/>
              </a:pPr>
              <a:r>
                <a:rPr lang="en-US" sz="4700">
                  <a:solidFill>
                    <a:srgbClr val="000000"/>
                  </a:solidFill>
                  <a:cs typeface="Arial" charset="0"/>
                </a:rPr>
                <a:t>...</a:t>
              </a:r>
            </a:p>
          </p:txBody>
        </p:sp>
      </p:grpSp>
      <p:sp>
        <p:nvSpPr>
          <p:cNvPr id="29" name="Line 18"/>
          <p:cNvSpPr>
            <a:spLocks noChangeShapeType="1"/>
          </p:cNvSpPr>
          <p:nvPr/>
        </p:nvSpPr>
        <p:spPr bwMode="auto">
          <a:xfrm flipH="1" flipV="1">
            <a:off x="1370013" y="4117975"/>
            <a:ext cx="1654175" cy="11731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V="1">
            <a:off x="3192463" y="4035425"/>
            <a:ext cx="1330325" cy="12557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0"/>
          <p:cNvSpPr>
            <a:spLocks noChangeShapeType="1"/>
          </p:cNvSpPr>
          <p:nvPr/>
        </p:nvSpPr>
        <p:spPr bwMode="auto">
          <a:xfrm flipV="1">
            <a:off x="3529013" y="4281488"/>
            <a:ext cx="744537" cy="67468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3656013" y="5462588"/>
            <a:ext cx="19161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SESSIONS</a:t>
            </a:r>
          </a:p>
        </p:txBody>
      </p:sp>
      <p:sp>
        <p:nvSpPr>
          <p:cNvPr id="33" name="Line 22"/>
          <p:cNvSpPr>
            <a:spLocks noChangeShapeType="1"/>
          </p:cNvSpPr>
          <p:nvPr/>
        </p:nvSpPr>
        <p:spPr bwMode="auto">
          <a:xfrm>
            <a:off x="454977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23"/>
          <p:cNvSpPr>
            <a:spLocks noChangeShapeType="1"/>
          </p:cNvSpPr>
          <p:nvPr/>
        </p:nvSpPr>
        <p:spPr bwMode="auto">
          <a:xfrm>
            <a:off x="454977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24"/>
          <p:cNvSpPr>
            <a:spLocks noChangeShapeType="1"/>
          </p:cNvSpPr>
          <p:nvPr/>
        </p:nvSpPr>
        <p:spPr bwMode="auto">
          <a:xfrm>
            <a:off x="554672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25"/>
          <p:cNvSpPr>
            <a:spLocks noChangeShapeType="1"/>
          </p:cNvSpPr>
          <p:nvPr/>
        </p:nvSpPr>
        <p:spPr bwMode="auto">
          <a:xfrm>
            <a:off x="554672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>
            <a:off x="4578350" y="1757363"/>
            <a:ext cx="93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auto">
          <a:xfrm>
            <a:off x="3360738" y="1060450"/>
            <a:ext cx="35417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ROLE HIERARCHIES</a:t>
            </a:r>
          </a:p>
        </p:txBody>
      </p:sp>
      <p:sp>
        <p:nvSpPr>
          <p:cNvPr id="39" name="Rectangle 28"/>
          <p:cNvSpPr>
            <a:spLocks noChangeArrowheads="1"/>
          </p:cNvSpPr>
          <p:nvPr/>
        </p:nvSpPr>
        <p:spPr bwMode="auto">
          <a:xfrm>
            <a:off x="6186488" y="5794375"/>
            <a:ext cx="26273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CONSTRAINTS</a:t>
            </a:r>
          </a:p>
        </p:txBody>
      </p:sp>
      <p:sp>
        <p:nvSpPr>
          <p:cNvPr id="40" name="Line 29"/>
          <p:cNvSpPr>
            <a:spLocks noChangeShapeType="1"/>
          </p:cNvSpPr>
          <p:nvPr/>
        </p:nvSpPr>
        <p:spPr bwMode="auto">
          <a:xfrm flipH="1" flipV="1">
            <a:off x="5518150" y="5597525"/>
            <a:ext cx="1963738" cy="13811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30"/>
          <p:cNvSpPr>
            <a:spLocks noChangeShapeType="1"/>
          </p:cNvSpPr>
          <p:nvPr/>
        </p:nvSpPr>
        <p:spPr bwMode="auto">
          <a:xfrm flipH="1" flipV="1">
            <a:off x="6762750" y="2717800"/>
            <a:ext cx="719138" cy="3017838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31"/>
          <p:cNvSpPr>
            <a:spLocks noChangeShapeType="1"/>
          </p:cNvSpPr>
          <p:nvPr/>
        </p:nvSpPr>
        <p:spPr bwMode="auto">
          <a:xfrm flipH="1" flipV="1">
            <a:off x="4025900" y="4940300"/>
            <a:ext cx="3373438" cy="795338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32"/>
          <p:cNvSpPr>
            <a:spLocks noChangeShapeType="1"/>
          </p:cNvSpPr>
          <p:nvPr/>
        </p:nvSpPr>
        <p:spPr bwMode="auto">
          <a:xfrm flipH="1" flipV="1">
            <a:off x="3195638" y="3622675"/>
            <a:ext cx="4203700" cy="211296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33"/>
          <p:cNvSpPr>
            <a:spLocks noChangeShapeType="1"/>
          </p:cNvSpPr>
          <p:nvPr/>
        </p:nvSpPr>
        <p:spPr bwMode="auto">
          <a:xfrm flipH="1" flipV="1">
            <a:off x="5021263" y="1976438"/>
            <a:ext cx="2295525" cy="3678237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232694" y="0"/>
            <a:ext cx="5745162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Server Pull Enforcement Model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2016126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384397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3696229" y="2519892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699730" y="4367813"/>
            <a:ext cx="2684667" cy="1551724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5040313" y="2855878"/>
            <a:ext cx="1344083" cy="1427939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Client Pull Enforcement Model 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2016126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384397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3696229" y="2519892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699730" y="4367813"/>
            <a:ext cx="2684667" cy="1551724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H="1" flipV="1">
            <a:off x="2738438" y="3191863"/>
            <a:ext cx="2301875" cy="109195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0" y="1203160"/>
            <a:ext cx="10080625" cy="27432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Trojan Horse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Assured </a:t>
            </a:r>
            <a:r>
              <a:rPr lang="en-US" sz="4000" dirty="0" smtClean="0">
                <a:ea typeface="ＭＳ Ｐゴシック" pitchFamily="34" charset="-128"/>
              </a:rPr>
              <a:t>Enforcement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</a:t>
            </a:r>
            <a:r>
              <a:rPr lang="en-US" sz="4000" dirty="0" err="1" smtClean="0">
                <a:ea typeface="ＭＳ Ｐゴシック" pitchFamily="34" charset="-128"/>
              </a:rPr>
              <a:t>Privelege</a:t>
            </a:r>
            <a:r>
              <a:rPr lang="en-US" sz="4000" dirty="0" smtClean="0">
                <a:ea typeface="ＭＳ Ｐゴシック" pitchFamily="34" charset="-128"/>
              </a:rPr>
              <a:t> Escalation</a:t>
            </a:r>
            <a:endParaRPr lang="en-US" sz="40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Policy Comprehension and Analysis</a:t>
            </a:r>
            <a:endParaRPr lang="en-US" sz="36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Tough Challenges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914401" y="5765342"/>
            <a:ext cx="7940842" cy="461665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C3300"/>
                </a:solidFill>
              </a:rPr>
              <a:t>Tough Challenges NOT EQUAL TO Grand Challenges </a:t>
            </a:r>
            <a:endParaRPr lang="en-US" sz="24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 How can we be “secure” while being “insecure”?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What is the value of access control when we know that ultimately it can be bypassed?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Grandest Challenge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dirty="0" smtClean="0">
                <a:solidFill>
                  <a:srgbClr val="131F49"/>
                </a:solidFill>
              </a:rPr>
              <a:t>Authorization Systems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447574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99080" y="1756612"/>
            <a:ext cx="2121093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Dynamics</a:t>
            </a:r>
          </a:p>
          <a:p>
            <a:pPr algn="ctr"/>
            <a:r>
              <a:rPr lang="en-US" sz="3200" b="1" dirty="0" smtClean="0"/>
              <a:t>Agility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4668253"/>
            <a:ext cx="2690160" cy="58477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Enforcement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3399734" y="4964272"/>
            <a:ext cx="3482731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8" idx="2"/>
            <a:endCxn id="19" idx="0"/>
          </p:cNvCxnSpPr>
          <p:nvPr/>
        </p:nvCxnSpPr>
        <p:spPr bwMode="auto">
          <a:xfrm>
            <a:off x="4959627" y="2833830"/>
            <a:ext cx="3267918" cy="183442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8" idx="2"/>
            <a:endCxn id="17" idx="0"/>
          </p:cNvCxnSpPr>
          <p:nvPr/>
        </p:nvCxnSpPr>
        <p:spPr bwMode="auto">
          <a:xfrm flipH="1">
            <a:off x="2033015" y="2833830"/>
            <a:ext cx="2926612" cy="1641919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48040" y="1680791"/>
            <a:ext cx="239039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Grand</a:t>
            </a:r>
          </a:p>
          <a:p>
            <a:r>
              <a:rPr lang="en-US" sz="3600" dirty="0" smtClean="0"/>
              <a:t>Challenge </a:t>
            </a:r>
          </a:p>
          <a:p>
            <a:r>
              <a:rPr lang="en-US" sz="3600" dirty="0" smtClean="0"/>
              <a:t>arena</a:t>
            </a:r>
            <a:endParaRPr lang="en-US" sz="3600" dirty="0"/>
          </a:p>
        </p:txBody>
      </p:sp>
      <p:sp>
        <p:nvSpPr>
          <p:cNvPr id="24" name="Right Arrow 23"/>
          <p:cNvSpPr/>
          <p:nvPr/>
        </p:nvSpPr>
        <p:spPr bwMode="auto">
          <a:xfrm>
            <a:off x="2735258" y="2073322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697833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How do we determine the balance between too much and too little?</a:t>
            </a:r>
          </a:p>
          <a:p>
            <a:pPr lvl="1"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How do we enforce policies across multiple layers of the software stack?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How do we build dynamics into policy specifications and enforcement mechanisms?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How do we understand and control what we have done?</a:t>
            </a:r>
          </a:p>
          <a:p>
            <a:pPr lvl="1"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Grand Challenges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Mutually Supportive Technologies</a:t>
            </a:r>
            <a:endParaRPr lang="en-US" sz="24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4" name="Oval 3" descr="10%"/>
          <p:cNvSpPr>
            <a:spLocks noChangeArrowheads="1"/>
          </p:cNvSpPr>
          <p:nvPr/>
        </p:nvSpPr>
        <p:spPr bwMode="auto">
          <a:xfrm>
            <a:off x="336020" y="1046580"/>
            <a:ext cx="9464587" cy="5496513"/>
          </a:xfrm>
          <a:prstGeom prst="ellipse">
            <a:avLst/>
          </a:prstGeom>
          <a:pattFill prst="pct10">
            <a:fgClr>
              <a:schemeClr val="tx2"/>
            </a:fgClr>
            <a:bgClr>
              <a:schemeClr val="bg1"/>
            </a:bgClr>
          </a:pattFill>
          <a:ln w="508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440713" y="1373814"/>
            <a:ext cx="3326956" cy="98870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AUTHENTICATION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36237" y="4453683"/>
            <a:ext cx="2721418" cy="899461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INTRUSION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DETECTION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896054" y="2959247"/>
            <a:ext cx="2912181" cy="1041206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CRYPTOGRAPHY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6412396" y="2936498"/>
            <a:ext cx="2478154" cy="1063954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ACCESS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CONTROL</a:t>
            </a:r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 flipH="1">
            <a:off x="3850237" y="2423769"/>
            <a:ext cx="1293330" cy="92571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3858988" y="3473724"/>
            <a:ext cx="1228576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 flipV="1">
            <a:off x="5143567" y="3417727"/>
            <a:ext cx="1204075" cy="1105952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2" name="Line 11"/>
          <p:cNvSpPr>
            <a:spLocks noChangeShapeType="1"/>
          </p:cNvSpPr>
          <p:nvPr/>
        </p:nvSpPr>
        <p:spPr bwMode="auto">
          <a:xfrm>
            <a:off x="5143567" y="2423769"/>
            <a:ext cx="1226827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>
            <a:off x="5115566" y="2401021"/>
            <a:ext cx="0" cy="206666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3836237" y="3422977"/>
            <a:ext cx="2558659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1041313" y="2199779"/>
            <a:ext cx="1663377" cy="375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ASSURANCE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7209730" y="1877793"/>
            <a:ext cx="1347265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RISK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ANALYSIS</a:t>
            </a:r>
          </a:p>
        </p:txBody>
      </p:sp>
      <p:sp>
        <p:nvSpPr>
          <p:cNvPr id="37" name="Rectangle 16"/>
          <p:cNvSpPr>
            <a:spLocks noChangeArrowheads="1"/>
          </p:cNvSpPr>
          <p:nvPr/>
        </p:nvSpPr>
        <p:spPr bwMode="auto">
          <a:xfrm>
            <a:off x="3659969" y="5605132"/>
            <a:ext cx="3044204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SECURITY ENGINEERING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&amp;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697833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Computer scientists could never have designed the web because they would have tried to make it work.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	But the Web does “work.”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	What does it mean for the Web to “work</a:t>
            </a:r>
            <a:r>
              <a:rPr lang="en-US" sz="2800" dirty="0" smtClean="0">
                <a:ea typeface="ＭＳ Ｐゴシック" pitchFamily="34" charset="-128"/>
              </a:rPr>
              <a:t>”?</a:t>
            </a: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Butler Lampson Paraphrased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b="1" dirty="0" smtClean="0">
                <a:solidFill>
                  <a:srgbClr val="131F49"/>
                </a:solidFill>
              </a:rPr>
              <a:t>Cyber Security Objectives</a:t>
            </a:r>
            <a:endParaRPr lang="en-US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265159" y="381000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294359" y="381000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43" name="Group 6"/>
          <p:cNvGrpSpPr>
            <a:grpSpLocks/>
          </p:cNvGrpSpPr>
          <p:nvPr/>
        </p:nvGrpSpPr>
        <p:grpSpPr bwMode="auto">
          <a:xfrm>
            <a:off x="3203497" y="2332038"/>
            <a:ext cx="2973387" cy="1765300"/>
            <a:chOff x="1917" y="1988"/>
            <a:chExt cx="1873" cy="1112"/>
          </a:xfrm>
        </p:grpSpPr>
        <p:sp>
          <p:nvSpPr>
            <p:cNvPr id="44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5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3170159" y="495300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47" name="Oval 10"/>
          <p:cNvSpPr>
            <a:spLocks noChangeArrowheads="1"/>
          </p:cNvSpPr>
          <p:nvPr/>
        </p:nvSpPr>
        <p:spPr bwMode="auto">
          <a:xfrm>
            <a:off x="3800397" y="296227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b="1" dirty="0" smtClean="0">
                <a:solidFill>
                  <a:srgbClr val="131F49"/>
                </a:solidFill>
              </a:rPr>
              <a:t>Cyber Security Objectives</a:t>
            </a:r>
            <a:endParaRPr lang="en-US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265159" y="381000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6294359" y="381000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5" name="Group 6"/>
          <p:cNvGrpSpPr>
            <a:grpSpLocks/>
          </p:cNvGrpSpPr>
          <p:nvPr/>
        </p:nvGrpSpPr>
        <p:grpSpPr bwMode="auto">
          <a:xfrm>
            <a:off x="3203497" y="2332038"/>
            <a:ext cx="2973387" cy="1765300"/>
            <a:chOff x="1917" y="1988"/>
            <a:chExt cx="1873" cy="1112"/>
          </a:xfrm>
        </p:grpSpPr>
        <p:sp>
          <p:nvSpPr>
            <p:cNvPr id="16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3170159" y="495300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3800397" y="296227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806747" y="170973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5870497" y="111283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b="1" dirty="0" smtClean="0">
                <a:solidFill>
                  <a:srgbClr val="131F49"/>
                </a:solidFill>
              </a:rPr>
              <a:t>Cyber Security Objectives</a:t>
            </a:r>
            <a:endParaRPr lang="en-US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265159" y="381000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6294359" y="381000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203497" y="2332038"/>
            <a:ext cx="2973387" cy="1765300"/>
            <a:chOff x="1917" y="1988"/>
            <a:chExt cx="1873" cy="1112"/>
          </a:xfrm>
        </p:grpSpPr>
        <p:sp>
          <p:nvSpPr>
            <p:cNvPr id="16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3170159" y="495300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3800397" y="296227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806747" y="170973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5870497" y="111283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15" name="Oval 19"/>
          <p:cNvSpPr>
            <a:spLocks noChangeArrowheads="1"/>
          </p:cNvSpPr>
          <p:nvPr/>
        </p:nvSpPr>
        <p:spPr bwMode="auto">
          <a:xfrm>
            <a:off x="2650042" y="1622175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dirty="0" smtClean="0">
                <a:solidFill>
                  <a:srgbClr val="131F49"/>
                </a:solidFill>
              </a:rPr>
              <a:t>Authorization Systems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447574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99080" y="1756612"/>
            <a:ext cx="2121093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Dynamics</a:t>
            </a:r>
          </a:p>
          <a:p>
            <a:pPr algn="ctr"/>
            <a:r>
              <a:rPr lang="en-US" sz="3200" b="1" dirty="0" smtClean="0"/>
              <a:t>Agility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4668253"/>
            <a:ext cx="2690160" cy="58477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Enforcement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3399734" y="4964272"/>
            <a:ext cx="3482731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8" idx="2"/>
            <a:endCxn id="19" idx="0"/>
          </p:cNvCxnSpPr>
          <p:nvPr/>
        </p:nvCxnSpPr>
        <p:spPr bwMode="auto">
          <a:xfrm>
            <a:off x="4959627" y="2833830"/>
            <a:ext cx="3267918" cy="183442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8" idx="2"/>
            <a:endCxn id="17" idx="0"/>
          </p:cNvCxnSpPr>
          <p:nvPr/>
        </p:nvCxnSpPr>
        <p:spPr bwMode="auto">
          <a:xfrm flipH="1">
            <a:off x="2033015" y="2833830"/>
            <a:ext cx="2926612" cy="1641919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48040" y="1680791"/>
            <a:ext cx="239039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Grand</a:t>
            </a:r>
          </a:p>
          <a:p>
            <a:r>
              <a:rPr lang="en-US" sz="3600" dirty="0" smtClean="0"/>
              <a:t>Challenge </a:t>
            </a:r>
          </a:p>
          <a:p>
            <a:r>
              <a:rPr lang="en-US" sz="3600" dirty="0" smtClean="0"/>
              <a:t>arena</a:t>
            </a:r>
            <a:endParaRPr lang="en-US" sz="3600" dirty="0"/>
          </a:p>
        </p:txBody>
      </p:sp>
      <p:sp>
        <p:nvSpPr>
          <p:cNvPr id="24" name="Right Arrow 23"/>
          <p:cNvSpPr/>
          <p:nvPr/>
        </p:nvSpPr>
        <p:spPr bwMode="auto">
          <a:xfrm>
            <a:off x="2735258" y="2073322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0" y="914400"/>
            <a:ext cx="10080625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Discretionary Access Control (DAC)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Owner controls access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But only to the original, not to copies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Mandatory Access Control (MAC)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Same as Lattice-Based Access Control (LBAC)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Access based on security labels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Labels propagate to copies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Role-Based Access Control (RBAC)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Access based on roles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Can be configured to do DAC or 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Generalizes to Attribute-Based Access Control (ABAC)</a:t>
            </a:r>
          </a:p>
          <a:p>
            <a:pPr>
              <a:buSzPct val="90000"/>
              <a:buNone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Models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95663" y="6062292"/>
            <a:ext cx="6978316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C3300"/>
                </a:solidFill>
              </a:rPr>
              <a:t>Numerous other models but only 3 </a:t>
            </a:r>
            <a:r>
              <a:rPr lang="en-US" sz="2000" b="1" dirty="0" smtClean="0">
                <a:solidFill>
                  <a:srgbClr val="CC3300"/>
                </a:solidFill>
              </a:rPr>
              <a:t>successes: SO FAR</a:t>
            </a:r>
            <a:endParaRPr lang="en-US" sz="20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Discretionary Access Control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755568" y="1646238"/>
            <a:ext cx="1854200" cy="104298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F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438443" y="1646238"/>
            <a:ext cx="954087" cy="97313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4811130" y="3622675"/>
            <a:ext cx="1852613" cy="10414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G</a:t>
            </a: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7411455" y="3622675"/>
            <a:ext cx="995363" cy="9747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B:r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986588" y="5322888"/>
            <a:ext cx="4788569" cy="955909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lIns="68904" tIns="27562" rIns="68904" bIns="27562">
            <a:spAutoFit/>
          </a:bodyPr>
          <a:lstStyle/>
          <a:p>
            <a:pPr algn="ctr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  <a:defRPr/>
            </a:pPr>
            <a:r>
              <a:rPr lang="en-US" sz="2600" b="1" dirty="0">
                <a:solidFill>
                  <a:srgbClr val="000000"/>
                </a:solidFill>
              </a:rPr>
              <a:t>B cannot read file </a:t>
            </a:r>
            <a:r>
              <a:rPr lang="en-US" sz="2600" b="1" dirty="0" smtClean="0">
                <a:solidFill>
                  <a:srgbClr val="000000"/>
                </a:solidFill>
              </a:rPr>
              <a:t>F</a:t>
            </a:r>
          </a:p>
          <a:p>
            <a:pPr algn="ctr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  <a:defRPr/>
            </a:pPr>
            <a:r>
              <a:rPr lang="en-US" sz="2600" b="1" dirty="0" smtClean="0">
                <a:solidFill>
                  <a:srgbClr val="000000"/>
                </a:solidFill>
              </a:rPr>
              <a:t>A trusted not to copy F to G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7425743" y="987425"/>
            <a:ext cx="814387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Discretionary Access Control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497513" y="2027238"/>
            <a:ext cx="1852612" cy="104298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F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8178800" y="2027238"/>
            <a:ext cx="955675" cy="97313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5551488" y="4003675"/>
            <a:ext cx="1854200" cy="10414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G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8151813" y="4003675"/>
            <a:ext cx="995362" cy="9747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B:r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>
          <a:xfrm>
            <a:off x="1458913" y="5456238"/>
            <a:ext cx="7165975" cy="4865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sz="2800" kern="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But trusting A does not stop Trojan Horses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8166100" y="1368425"/>
            <a:ext cx="814388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ACL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2000250" y="1387475"/>
            <a:ext cx="37465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1085850" y="2617788"/>
            <a:ext cx="3055938" cy="14859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523875" indent="-523875" defTabSz="992188" eaLnBrk="0">
              <a:lnSpc>
                <a:spcPct val="88000"/>
              </a:lnSpc>
              <a:spcBef>
                <a:spcPct val="42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Program Goodies</a:t>
            </a:r>
          </a:p>
          <a:p>
            <a:pPr marL="523875" indent="-523875" defTabSz="992188" eaLnBrk="0">
              <a:lnSpc>
                <a:spcPct val="88000"/>
              </a:lnSpc>
              <a:spcBef>
                <a:spcPct val="42000"/>
              </a:spcBef>
              <a:buClrTx/>
              <a:buSzTx/>
              <a:buFontTx/>
              <a:buNone/>
            </a:pPr>
            <a:endParaRPr lang="en-US" sz="2600" b="1">
              <a:solidFill>
                <a:srgbClr val="000000"/>
              </a:solidFill>
            </a:endParaRPr>
          </a:p>
          <a:p>
            <a:pPr marL="523875" indent="-523875" defTabSz="992188">
              <a:lnSpc>
                <a:spcPct val="88000"/>
              </a:lnSpc>
              <a:spcBef>
                <a:spcPct val="42000"/>
              </a:spcBef>
              <a:buClrTx/>
              <a:buSzTx/>
              <a:buFontTx/>
              <a:buNone/>
            </a:pPr>
            <a:endParaRPr lang="en-US" sz="2600" b="1">
              <a:solidFill>
                <a:srgbClr val="000000"/>
              </a:solidFill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1873250" y="3632200"/>
            <a:ext cx="2225675" cy="47783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94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Trojan Horse</a:t>
            </a:r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>
            <a:off x="2260600" y="1971675"/>
            <a:ext cx="609600" cy="6048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2744788" y="1808163"/>
            <a:ext cx="15525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executes</a:t>
            </a:r>
          </a:p>
        </p:txBody>
      </p:sp>
      <p:sp>
        <p:nvSpPr>
          <p:cNvPr id="29" name="Line 14"/>
          <p:cNvSpPr>
            <a:spLocks noChangeShapeType="1"/>
          </p:cNvSpPr>
          <p:nvPr/>
        </p:nvSpPr>
        <p:spPr bwMode="auto">
          <a:xfrm flipH="1">
            <a:off x="4168775" y="2630488"/>
            <a:ext cx="1300163" cy="10985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>
            <a:off x="4168775" y="3921125"/>
            <a:ext cx="1355725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4349750" y="2384425"/>
            <a:ext cx="8350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read</a:t>
            </a:r>
          </a:p>
        </p:txBody>
      </p:sp>
      <p:sp>
        <p:nvSpPr>
          <p:cNvPr id="32" name="Rectangle 17"/>
          <p:cNvSpPr>
            <a:spLocks noChangeArrowheads="1"/>
          </p:cNvSpPr>
          <p:nvPr/>
        </p:nvSpPr>
        <p:spPr bwMode="auto">
          <a:xfrm>
            <a:off x="4238625" y="4579938"/>
            <a:ext cx="90805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write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6293</TotalTime>
  <Words>708</Words>
  <Application>Microsoft Office PowerPoint</Application>
  <PresentationFormat>Custom</PresentationFormat>
  <Paragraphs>301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Mutually Supportive Technologies</vt:lpstr>
      <vt:lpstr>Cyber Security Objectives</vt:lpstr>
      <vt:lpstr>Cyber Security Objectives</vt:lpstr>
      <vt:lpstr>Cyber Security Objectives</vt:lpstr>
      <vt:lpstr>Slide 6</vt:lpstr>
      <vt:lpstr>Slide 7</vt:lpstr>
      <vt:lpstr>Discretionary Access Control</vt:lpstr>
      <vt:lpstr>Discretionary Access Control</vt:lpstr>
      <vt:lpstr>Mandatory Access Control</vt:lpstr>
      <vt:lpstr>Mandatory Access Control</vt:lpstr>
      <vt:lpstr>Role-Based Access Control</vt:lpstr>
      <vt:lpstr>Role-Based Access Control</vt:lpstr>
      <vt:lpstr>Server Pull Enforcement Model</vt:lpstr>
      <vt:lpstr>Client Pull Enforcement Model 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 </cp:lastModifiedBy>
  <cp:revision>756</cp:revision>
  <cp:lastPrinted>2010-01-06T19:17:48Z</cp:lastPrinted>
  <dcterms:created xsi:type="dcterms:W3CDTF">2010-02-19T20:53:39Z</dcterms:created>
  <dcterms:modified xsi:type="dcterms:W3CDTF">2011-11-14T14:07:06Z</dcterms:modified>
</cp:coreProperties>
</file>