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27"/>
  </p:notesMasterIdLst>
  <p:handoutMasterIdLst>
    <p:handoutMasterId r:id="rId28"/>
  </p:handoutMasterIdLst>
  <p:sldIdLst>
    <p:sldId id="392" r:id="rId6"/>
    <p:sldId id="417" r:id="rId7"/>
    <p:sldId id="419" r:id="rId8"/>
    <p:sldId id="404" r:id="rId9"/>
    <p:sldId id="405" r:id="rId10"/>
    <p:sldId id="412" r:id="rId11"/>
    <p:sldId id="414" r:id="rId12"/>
    <p:sldId id="413" r:id="rId13"/>
    <p:sldId id="416" r:id="rId14"/>
    <p:sldId id="420" r:id="rId15"/>
    <p:sldId id="409" r:id="rId16"/>
    <p:sldId id="410" r:id="rId17"/>
    <p:sldId id="421" r:id="rId18"/>
    <p:sldId id="422" r:id="rId19"/>
    <p:sldId id="423" r:id="rId20"/>
    <p:sldId id="425" r:id="rId21"/>
    <p:sldId id="427" r:id="rId22"/>
    <p:sldId id="426" r:id="rId23"/>
    <p:sldId id="428" r:id="rId24"/>
    <p:sldId id="430" r:id="rId25"/>
    <p:sldId id="429" r:id="rId26"/>
  </p:sldIdLst>
  <p:sldSz cx="10080625" cy="7559675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4">
          <p15:clr>
            <a:srgbClr val="A4A3A4"/>
          </p15:clr>
        </p15:guide>
        <p15:guide id="2" pos="19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738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t" anchorCtr="0" compatLnSpc="1">
            <a:prstTxWarp prst="textNoShape">
              <a:avLst/>
            </a:prstTxWarp>
          </a:bodyPr>
          <a:lstStyle>
            <a:lvl1pPr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t" anchorCtr="0" compatLnSpc="1">
            <a:prstTxWarp prst="textNoShape">
              <a:avLst/>
            </a:prstTxWarp>
          </a:bodyPr>
          <a:lstStyle>
            <a:lvl1pPr algn="r"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2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b" anchorCtr="0" compatLnSpc="1">
            <a:prstTxWarp prst="textNoShape">
              <a:avLst/>
            </a:prstTxWarp>
          </a:bodyPr>
          <a:lstStyle>
            <a:lvl1pPr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b" anchorCtr="0" compatLnSpc="1">
            <a:prstTxWarp prst="textNoShape">
              <a:avLst/>
            </a:prstTxWarp>
          </a:bodyPr>
          <a:lstStyle>
            <a:lvl1pPr algn="r"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0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2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2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8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8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54">
              <a:tabLst>
                <a:tab pos="656987" algn="l"/>
                <a:tab pos="1321630" algn="l"/>
                <a:tab pos="1983211" algn="l"/>
                <a:tab pos="2646322" algn="l"/>
              </a:tabLst>
            </a:pPr>
            <a:fld id="{0C137A8E-DCD0-4026-8679-7DAC59B2E3EE}" type="slidenum">
              <a:rPr lang="en-GB" smtClean="0"/>
              <a:pPr defTabSz="441054">
                <a:tabLst>
                  <a:tab pos="656987" algn="l"/>
                  <a:tab pos="1321630" algn="l"/>
                  <a:tab pos="1983211" algn="l"/>
                  <a:tab pos="2646322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812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3/21/2016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dirty="0">
                <a:solidFill>
                  <a:schemeClr val="tx2"/>
                </a:solidFill>
              </a:rPr>
              <a:t>Cyber Security and Privacy:</a:t>
            </a:r>
          </a:p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dirty="0">
                <a:solidFill>
                  <a:schemeClr val="tx2"/>
                </a:solidFill>
              </a:rPr>
              <a:t>An Optimist’s Perspective</a:t>
            </a:r>
            <a:endParaRPr lang="en-US" sz="4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</a:t>
            </a:r>
            <a:r>
              <a:rPr lang="en-US" sz="2400" dirty="0" smtClean="0">
                <a:solidFill>
                  <a:schemeClr val="tx2"/>
                </a:solidFill>
              </a:rPr>
              <a:t>Director, Institute for Cyber Security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Lutcher Brown Endowed Chair in Cyber Security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>
                <a:solidFill>
                  <a:schemeClr val="tx2"/>
                </a:solidFill>
              </a:rPr>
              <a:t>Trinity University Computer Science </a:t>
            </a:r>
            <a:r>
              <a:rPr lang="en-US" sz="2000" dirty="0" smtClean="0">
                <a:solidFill>
                  <a:schemeClr val="tx2"/>
                </a:solidFill>
              </a:rPr>
              <a:t>Colloquium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/>
              <a:t>No-Boundary </a:t>
            </a:r>
            <a:r>
              <a:rPr lang="en-US" sz="2000" dirty="0" smtClean="0"/>
              <a:t>Thinking</a:t>
            </a:r>
            <a:endParaRPr lang="en-US" sz="20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March 22, 2016</a:t>
            </a:r>
            <a:endParaRPr lang="en-US" sz="20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ravi.sandhu@utsa.edu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www.ics.utsa.edu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Security </a:t>
            </a: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vis a vis Privacy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99" y="1234603"/>
            <a:ext cx="6699564" cy="451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Clipper Chip 1993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64" y="1133856"/>
            <a:ext cx="6903787" cy="518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Total Information Awareness 2003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06972"/>
            <a:ext cx="7573200" cy="56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2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Security </a:t>
            </a: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vis a vis Privacy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525713" y="1303020"/>
            <a:ext cx="4940458" cy="459486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</a:pPr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3899376" y="3155488"/>
            <a:ext cx="2442527" cy="231648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6357" y="1921452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Security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8864" y="3517642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Privacy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26309" y="5305651"/>
            <a:ext cx="2769473" cy="1211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How can there be conflict from such a simple picture?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The Virtuous </a:t>
            </a: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</a:t>
            </a: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ycle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43" y="2503094"/>
            <a:ext cx="2133600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388" y="1772234"/>
            <a:ext cx="2562131" cy="283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The Virtuous </a:t>
            </a: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</a:t>
            </a: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ycle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43" y="2503094"/>
            <a:ext cx="2133600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730" y="2200293"/>
            <a:ext cx="22479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The Virtuous </a:t>
            </a: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</a:t>
            </a: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ycle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43" y="2068534"/>
            <a:ext cx="2133600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730" y="1765733"/>
            <a:ext cx="2247900" cy="20002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3005750" y="1901234"/>
            <a:ext cx="3141553" cy="58847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004249" y="2832228"/>
            <a:ext cx="3141553" cy="58847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670774" y="1125442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Personal info</a:t>
            </a:r>
            <a:endParaRPr lang="en-US" sz="2000" b="1" dirty="0" smtClean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3595" y="3695116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Delightful service</a:t>
            </a:r>
            <a:endParaRPr lang="en-US" sz="2000" b="1" dirty="0" smtClean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1697" y="3885251"/>
            <a:ext cx="16113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Aggregated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Analyzed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Modeled</a:t>
            </a:r>
          </a:p>
          <a:p>
            <a:pPr algn="ctr"/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The Virtuous </a:t>
            </a: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</a:t>
            </a: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ycle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43" y="2068534"/>
            <a:ext cx="2133600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730" y="1765733"/>
            <a:ext cx="2247900" cy="20002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3005750" y="1901234"/>
            <a:ext cx="3141553" cy="58847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004249" y="2832228"/>
            <a:ext cx="3141553" cy="58847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670774" y="1125442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Personal info</a:t>
            </a:r>
            <a:endParaRPr lang="en-US" sz="2000" b="1" dirty="0" smtClean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3595" y="3695116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Delightful service</a:t>
            </a:r>
            <a:endParaRPr lang="en-US" sz="2000" b="1" dirty="0" smtClean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1697" y="3885251"/>
            <a:ext cx="16113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Aggregated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Analyzed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Modeled</a:t>
            </a:r>
          </a:p>
          <a:p>
            <a:pPr algn="ctr"/>
            <a:endParaRPr lang="en-US" sz="2000" b="1" dirty="0">
              <a:solidFill>
                <a:srgbClr val="C0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Misused?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94706" y="5386600"/>
            <a:ext cx="1582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rgbClr val="C00000"/>
                </a:solidFill>
              </a:rPr>
              <a:t>Malicious</a:t>
            </a:r>
          </a:p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rgbClr val="C00000"/>
                </a:solidFill>
              </a:rPr>
              <a:t>Negligent</a:t>
            </a:r>
          </a:p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rgbClr val="C00000"/>
                </a:solidFill>
              </a:rPr>
              <a:t>Coerced</a:t>
            </a:r>
          </a:p>
        </p:txBody>
      </p:sp>
    </p:spTree>
    <p:extLst>
      <p:ext uri="{BB962C8B-B14F-4D97-AF65-F5344CB8AC3E}">
        <p14:creationId xmlns:p14="http://schemas.microsoft.com/office/powerpoint/2010/main" val="14426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3 Ongoing Experiments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86" y="1316984"/>
            <a:ext cx="2177766" cy="2064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40" y="4412057"/>
            <a:ext cx="3016920" cy="20521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34" y="1294685"/>
            <a:ext cx="2606550" cy="201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Money is the Easier Problem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49" y="1770964"/>
            <a:ext cx="37909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Pragmatic Optimist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87" y="1636712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Machine Ethics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2" y="1348420"/>
            <a:ext cx="80772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On a Lighter Note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12" y="1853809"/>
            <a:ext cx="57150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Pragmatic Optimist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62" y="2189162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Elephant Problem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4" y="1208409"/>
            <a:ext cx="9142857" cy="5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Cyber-Elephant </a:t>
            </a: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Problem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12" y="1129600"/>
            <a:ext cx="3177095" cy="2318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00" y="1128077"/>
            <a:ext cx="3093080" cy="2319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12" y="3845368"/>
            <a:ext cx="3177095" cy="2859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76" y="3985577"/>
            <a:ext cx="3087451" cy="24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What is Cyber?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2294" y="1672123"/>
            <a:ext cx="1638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Computer</a:t>
            </a:r>
          </a:p>
          <a:p>
            <a:pPr algn="ctr"/>
            <a:r>
              <a:rPr lang="en-US" sz="2400" b="1" dirty="0" smtClean="0"/>
              <a:t>Security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59928" y="1670622"/>
            <a:ext cx="26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Communications</a:t>
            </a:r>
          </a:p>
          <a:p>
            <a:pPr algn="ctr"/>
            <a:r>
              <a:rPr lang="en-US" sz="2400" b="1" dirty="0" smtClean="0"/>
              <a:t>Security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1345" y="1661561"/>
            <a:ext cx="1896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Pre-Network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Age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18255" y="3599011"/>
            <a:ext cx="1875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Information</a:t>
            </a:r>
          </a:p>
          <a:p>
            <a:pPr algn="ctr"/>
            <a:r>
              <a:rPr lang="en-US" sz="2400" b="1" dirty="0" smtClean="0"/>
              <a:t>Security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50789" y="3588449"/>
            <a:ext cx="1314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Network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Age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54800" y="5335766"/>
            <a:ext cx="1399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Cyber</a:t>
            </a:r>
          </a:p>
          <a:p>
            <a:pPr algn="ctr"/>
            <a:r>
              <a:rPr lang="en-US" sz="2400" b="1" dirty="0" smtClean="0"/>
              <a:t>Security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92570" y="5325204"/>
            <a:ext cx="1228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Internet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Age</a:t>
            </a:r>
          </a:p>
        </p:txBody>
      </p:sp>
      <p:cxnSp>
        <p:nvCxnSpPr>
          <p:cNvPr id="4" name="Straight Connector 3"/>
          <p:cNvCxnSpPr>
            <a:stCxn id="18" idx="2"/>
            <a:endCxn id="21" idx="0"/>
          </p:cNvCxnSpPr>
          <p:nvPr/>
        </p:nvCxnSpPr>
        <p:spPr bwMode="auto">
          <a:xfrm flipH="1">
            <a:off x="5454671" y="4430008"/>
            <a:ext cx="0" cy="90575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8" idx="0"/>
          </p:cNvCxnSpPr>
          <p:nvPr/>
        </p:nvCxnSpPr>
        <p:spPr bwMode="auto">
          <a:xfrm>
            <a:off x="3388972" y="2492558"/>
            <a:ext cx="2067201" cy="110645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4" idx="2"/>
          </p:cNvCxnSpPr>
          <p:nvPr/>
        </p:nvCxnSpPr>
        <p:spPr bwMode="auto">
          <a:xfrm flipH="1">
            <a:off x="5447121" y="2501619"/>
            <a:ext cx="2553078" cy="108121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306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Security </a:t>
            </a: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vis a vis Privacy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525713" y="1303020"/>
            <a:ext cx="4940458" cy="459486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</a:pPr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3899376" y="3155488"/>
            <a:ext cx="2442527" cy="231648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6357" y="1921452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Security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8864" y="3517642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Privacy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3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Security </a:t>
            </a: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vis a vis Privacy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589946"/>
            <a:ext cx="54578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1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Security </a:t>
            </a: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vis a vis Privacy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56" y="1535527"/>
            <a:ext cx="4762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8475</TotalTime>
  <Words>370</Words>
  <Application>Microsoft Office PowerPoint</Application>
  <PresentationFormat>Custom</PresentationFormat>
  <Paragraphs>135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ＭＳ Ｐゴシック</vt:lpstr>
      <vt:lpstr>Arial</vt:lpstr>
      <vt:lpstr>Bitstream Charter</vt:lpstr>
      <vt:lpstr>Calibri</vt:lpstr>
      <vt:lpstr>Courier New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1043</cp:revision>
  <cp:lastPrinted>2016-03-21T15:01:40Z</cp:lastPrinted>
  <dcterms:created xsi:type="dcterms:W3CDTF">2010-02-19T20:53:39Z</dcterms:created>
  <dcterms:modified xsi:type="dcterms:W3CDTF">2016-03-22T00:35:29Z</dcterms:modified>
</cp:coreProperties>
</file>