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391" r:id="rId1"/>
  </p:sldMasterIdLst>
  <p:notesMasterIdLst>
    <p:notesMasterId r:id="rId23"/>
  </p:notesMasterIdLst>
  <p:handoutMasterIdLst>
    <p:handoutMasterId r:id="rId24"/>
  </p:handoutMasterIdLst>
  <p:sldIdLst>
    <p:sldId id="382" r:id="rId2"/>
    <p:sldId id="428" r:id="rId3"/>
    <p:sldId id="436" r:id="rId4"/>
    <p:sldId id="429" r:id="rId5"/>
    <p:sldId id="430" r:id="rId6"/>
    <p:sldId id="431" r:id="rId7"/>
    <p:sldId id="423" r:id="rId8"/>
    <p:sldId id="418" r:id="rId9"/>
    <p:sldId id="388" r:id="rId10"/>
    <p:sldId id="425" r:id="rId11"/>
    <p:sldId id="424" r:id="rId12"/>
    <p:sldId id="435" r:id="rId13"/>
    <p:sldId id="427" r:id="rId14"/>
    <p:sldId id="416" r:id="rId15"/>
    <p:sldId id="432" r:id="rId16"/>
    <p:sldId id="392" r:id="rId17"/>
    <p:sldId id="395" r:id="rId18"/>
    <p:sldId id="420" r:id="rId19"/>
    <p:sldId id="396" r:id="rId20"/>
    <p:sldId id="434" r:id="rId21"/>
    <p:sldId id="417" r:id="rId22"/>
  </p:sldIdLst>
  <p:sldSz cx="10080625" cy="7559675"/>
  <p:notesSz cx="7315200" cy="9601200"/>
  <p:custDataLst>
    <p:tags r:id="rId25"/>
  </p:custDataLst>
  <p:defaultTextStyle>
    <a:defPPr>
      <a:defRPr lang="en-GB"/>
    </a:defPPr>
    <a:lvl1pPr algn="l" defTabSz="457152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755" indent="-215878" algn="l" defTabSz="457152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633" indent="-215878" algn="l" defTabSz="457152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511" indent="-215878" algn="l" defTabSz="457152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388" indent="-215878" algn="l" defTabSz="457152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5763" algn="l" defTabSz="914305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2916" algn="l" defTabSz="914305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068" algn="l" defTabSz="914305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221" algn="l" defTabSz="914305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749">
          <p15:clr>
            <a:srgbClr val="A4A3A4"/>
          </p15:clr>
        </p15:guide>
        <p15:guide id="2" pos="203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1F49"/>
    <a:srgbClr val="BFBFBF"/>
    <a:srgbClr val="A50021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299" autoAdjust="0"/>
    <p:restoredTop sz="83965" autoAdjust="0"/>
  </p:normalViewPr>
  <p:slideViewPr>
    <p:cSldViewPr snapToGrid="0" snapToObjects="1">
      <p:cViewPr varScale="1">
        <p:scale>
          <a:sx n="71" d="100"/>
          <a:sy n="71" d="100"/>
        </p:scale>
        <p:origin x="752" y="48"/>
      </p:cViewPr>
      <p:guideLst>
        <p:guide orient="horz" pos="2161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749"/>
        <p:guide pos="203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1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86" tIns="43343" rIns="86686" bIns="43343" numCol="1" anchor="t" anchorCtr="0" compatLnSpc="1">
            <a:prstTxWarp prst="textNoShape">
              <a:avLst/>
            </a:prstTxWarp>
          </a:bodyPr>
          <a:lstStyle>
            <a:lvl1pPr defTabSz="45771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86" tIns="43343" rIns="86686" bIns="43343" numCol="1" anchor="t" anchorCtr="0" compatLnSpc="1">
            <a:prstTxWarp prst="textNoShape">
              <a:avLst/>
            </a:prstTxWarp>
          </a:bodyPr>
          <a:lstStyle>
            <a:lvl1pPr algn="r" defTabSz="45771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5/28/2013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1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86" tIns="43343" rIns="86686" bIns="43343" numCol="1" anchor="b" anchorCtr="0" compatLnSpc="1">
            <a:prstTxWarp prst="textNoShape">
              <a:avLst/>
            </a:prstTxWarp>
          </a:bodyPr>
          <a:lstStyle>
            <a:lvl1pPr defTabSz="45771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6686" tIns="43343" rIns="86686" bIns="43343" numCol="1" anchor="b" anchorCtr="0" compatLnSpc="1">
            <a:prstTxWarp prst="textNoShape">
              <a:avLst/>
            </a:prstTxWarp>
          </a:bodyPr>
          <a:lstStyle>
            <a:lvl1pPr algn="r" defTabSz="457711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8663"/>
            <a:ext cx="4799013" cy="3598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31839" y="4559300"/>
            <a:ext cx="5851525" cy="4319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1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5771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921" algn="l"/>
                <a:tab pos="1373134" algn="l"/>
                <a:tab pos="2058055" algn="l"/>
                <a:tab pos="274627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140200" y="1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5771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921" algn="l"/>
                <a:tab pos="1373134" algn="l"/>
                <a:tab pos="2058055" algn="l"/>
                <a:tab pos="274627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9120189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5771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921" algn="l"/>
                <a:tab pos="1373134" algn="l"/>
                <a:tab pos="2058055" algn="l"/>
                <a:tab pos="274627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140200" y="9120189"/>
            <a:ext cx="3173414" cy="47942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57711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84921" algn="l"/>
                <a:tab pos="1373134" algn="l"/>
                <a:tab pos="2058055" algn="l"/>
                <a:tab pos="2746270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152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873" indent="-285721" algn="l" defTabSz="457152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2881" indent="-228576" algn="l" defTabSz="457152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034" indent="-228576" algn="l" defTabSz="457152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187" indent="-228576" algn="l" defTabSz="457152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5763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16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68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21" algn="l" defTabSz="91430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kind of</a:t>
            </a:r>
            <a:r>
              <a:rPr lang="en-US" dirty="0" smtClean="0"/>
              <a:t> collaboration is</a:t>
            </a:r>
            <a:r>
              <a:rPr lang="en-US" baseline="0" dirty="0" smtClean="0"/>
              <a:t> not necessarily among parties. It could be among applications.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Subleasing an apartment for 2 rooms. A living room and a bedroom. Direct access in between.</a:t>
            </a:r>
          </a:p>
          <a:p>
            <a:endParaRPr lang="en-US" baseline="0" dirty="0" smtClean="0"/>
          </a:p>
          <a:p>
            <a:pPr lvl="2"/>
            <a:r>
              <a:rPr lang="en-US" dirty="0" smtClean="0"/>
              <a:t>E.g.: subleasing two rooms in an apartment. </a:t>
            </a:r>
          </a:p>
          <a:p>
            <a:pPr lvl="3"/>
            <a:r>
              <a:rPr lang="en-US" dirty="0" smtClean="0"/>
              <a:t>One for storage, the other for living.</a:t>
            </a:r>
          </a:p>
          <a:p>
            <a:pPr lvl="3"/>
            <a:r>
              <a:rPr lang="en-US" dirty="0" smtClean="0"/>
              <a:t>Direct accessible in between.</a:t>
            </a:r>
          </a:p>
          <a:p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40114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</a:t>
            </a:r>
            <a:r>
              <a:rPr lang="en-US" baseline="0" dirty="0" smtClean="0"/>
              <a:t> kind of</a:t>
            </a:r>
            <a:r>
              <a:rPr lang="en-US" dirty="0" smtClean="0"/>
              <a:t> collaboration is</a:t>
            </a:r>
            <a:r>
              <a:rPr lang="en-US" baseline="0" dirty="0" smtClean="0"/>
              <a:t> not necessarily among parties. It could be among applications.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Subleasing an apartment for 2 rooms. A living room and a bedroom. Direct access in between.</a:t>
            </a:r>
          </a:p>
          <a:p>
            <a:endParaRPr lang="en-US" baseline="0" dirty="0" smtClean="0"/>
          </a:p>
          <a:p>
            <a:pPr lvl="2"/>
            <a:r>
              <a:rPr lang="en-US" dirty="0" smtClean="0"/>
              <a:t>E.g.: subleasing two rooms in an apartment. </a:t>
            </a:r>
          </a:p>
          <a:p>
            <a:pPr lvl="3"/>
            <a:r>
              <a:rPr lang="en-US" dirty="0" smtClean="0"/>
              <a:t>One for storage, the other for living.</a:t>
            </a:r>
          </a:p>
          <a:p>
            <a:pPr lvl="3"/>
            <a:r>
              <a:rPr lang="en-US" dirty="0" smtClean="0"/>
              <a:t>Direct accessible in between.</a:t>
            </a:r>
          </a:p>
          <a:p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40114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Non-animation version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050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Non-animation version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05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8" cy="1931987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 marL="4571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© ICS at UTSA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sp>
        <p:nvSpPr>
          <p:cNvPr id="9" name="Title 1"/>
          <p:cNvSpPr txBox="1">
            <a:spLocks/>
          </p:cNvSpPr>
          <p:nvPr userDrawn="1"/>
        </p:nvSpPr>
        <p:spPr bwMode="auto">
          <a:xfrm>
            <a:off x="2690814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131F49"/>
                </a:solidFill>
                <a:latin typeface="+mj-lt"/>
                <a:ea typeface="ＭＳ Ｐゴシック" charset="-128"/>
                <a:cs typeface="ＭＳ Ｐゴシック" charset="-128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Calibri" pitchFamily="34" charset="0"/>
                <a:ea typeface="ＭＳ Ｐゴシック" charset="-128"/>
                <a:cs typeface="ＭＳ Ｐゴシック" charset="-128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zh-CN" dirty="0" smtClean="0"/>
              <a:t>Institute</a:t>
            </a:r>
            <a:r>
              <a:rPr lang="en-US" altLang="zh-CN" baseline="0" dirty="0" smtClean="0"/>
              <a:t> for Cyber Security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6" y="303213"/>
            <a:ext cx="6653213" cy="6450012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1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37145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6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2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4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2" indent="0">
              <a:buNone/>
              <a:defRPr sz="2000" b="1"/>
            </a:lvl2pPr>
            <a:lvl3pPr marL="914305" indent="0">
              <a:buNone/>
              <a:defRPr sz="1800" b="1"/>
            </a:lvl3pPr>
            <a:lvl4pPr marL="1371457" indent="0">
              <a:buNone/>
              <a:defRPr sz="1700" b="1"/>
            </a:lvl4pPr>
            <a:lvl5pPr marL="1828610" indent="0">
              <a:buNone/>
              <a:defRPr sz="1700" b="1"/>
            </a:lvl5pPr>
            <a:lvl6pPr marL="2285763" indent="0">
              <a:buNone/>
              <a:defRPr sz="1700" b="1"/>
            </a:lvl6pPr>
            <a:lvl7pPr marL="2742916" indent="0">
              <a:buNone/>
              <a:defRPr sz="1700" b="1"/>
            </a:lvl7pPr>
            <a:lvl8pPr marL="3200068" indent="0">
              <a:buNone/>
              <a:defRPr sz="1700" b="1"/>
            </a:lvl8pPr>
            <a:lvl9pPr marL="3657221" indent="0">
              <a:buNone/>
              <a:defRPr sz="17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6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2" indent="0">
              <a:buNone/>
              <a:defRPr sz="2000" b="1"/>
            </a:lvl2pPr>
            <a:lvl3pPr marL="914305" indent="0">
              <a:buNone/>
              <a:defRPr sz="1800" b="1"/>
            </a:lvl3pPr>
            <a:lvl4pPr marL="1371457" indent="0">
              <a:buNone/>
              <a:defRPr sz="1700" b="1"/>
            </a:lvl4pPr>
            <a:lvl5pPr marL="1828610" indent="0">
              <a:buNone/>
              <a:defRPr sz="1700" b="1"/>
            </a:lvl5pPr>
            <a:lvl6pPr marL="2285763" indent="0">
              <a:buNone/>
              <a:defRPr sz="1700" b="1"/>
            </a:lvl6pPr>
            <a:lvl7pPr marL="2742916" indent="0">
              <a:buNone/>
              <a:defRPr sz="1700" b="1"/>
            </a:lvl7pPr>
            <a:lvl8pPr marL="3200068" indent="0">
              <a:buNone/>
              <a:defRPr sz="1700" b="1"/>
            </a:lvl8pPr>
            <a:lvl9pPr marL="3657221" indent="0">
              <a:buNone/>
              <a:defRPr sz="17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6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2549" y="57151"/>
            <a:ext cx="5707527" cy="808210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2775" y="111659"/>
            <a:ext cx="5861031" cy="739743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>
              <a:defRPr lang="en-US" dirty="0"/>
            </a:lvl1pPr>
          </a:lstStyle>
          <a:p>
            <a:pPr lvl="0"/>
            <a:r>
              <a:rPr lang="en-US" altLang="zh-CN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4" y="949104"/>
            <a:ext cx="5635625" cy="577620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dirty="0" smtClean="0"/>
              <a:t>Click to edit Master text styles</a:t>
            </a:r>
          </a:p>
          <a:p>
            <a:pPr lvl="1"/>
            <a:r>
              <a:rPr lang="en-US" altLang="zh-CN" dirty="0" smtClean="0"/>
              <a:t>Second level</a:t>
            </a:r>
          </a:p>
          <a:p>
            <a:pPr lvl="2"/>
            <a:r>
              <a:rPr lang="en-US" altLang="zh-CN" dirty="0" smtClean="0"/>
              <a:t>Third level</a:t>
            </a:r>
          </a:p>
          <a:p>
            <a:pPr lvl="3"/>
            <a:r>
              <a:rPr lang="en-US" altLang="zh-CN" dirty="0" smtClean="0"/>
              <a:t>Fourth level</a:t>
            </a:r>
          </a:p>
          <a:p>
            <a:pPr lvl="4"/>
            <a:r>
              <a:rPr lang="en-US" altLang="zh-CN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949106"/>
            <a:ext cx="3316288" cy="5804121"/>
          </a:xfrm>
        </p:spPr>
        <p:txBody>
          <a:bodyPr/>
          <a:lstStyle>
            <a:lvl1pPr marL="0" indent="0">
              <a:buNone/>
              <a:defRPr sz="1400"/>
            </a:lvl1pPr>
            <a:lvl2pPr marL="457152" indent="0">
              <a:buNone/>
              <a:defRPr sz="1200"/>
            </a:lvl2pPr>
            <a:lvl3pPr marL="914305" indent="0">
              <a:buNone/>
              <a:defRPr sz="1000"/>
            </a:lvl3pPr>
            <a:lvl4pPr marL="1371457" indent="0">
              <a:buNone/>
              <a:defRPr sz="900"/>
            </a:lvl4pPr>
            <a:lvl5pPr marL="1828610" indent="0">
              <a:buNone/>
              <a:defRPr sz="900"/>
            </a:lvl5pPr>
            <a:lvl6pPr marL="2285763" indent="0">
              <a:buNone/>
              <a:defRPr sz="900"/>
            </a:lvl6pPr>
            <a:lvl7pPr marL="2742916" indent="0">
              <a:buNone/>
              <a:defRPr sz="900"/>
            </a:lvl7pPr>
            <a:lvl8pPr marL="3200068" indent="0">
              <a:buNone/>
              <a:defRPr sz="900"/>
            </a:lvl8pPr>
            <a:lvl9pPr marL="3657221" indent="0">
              <a:buNone/>
              <a:defRPr sz="900"/>
            </a:lvl9pPr>
          </a:lstStyle>
          <a:p>
            <a:pPr lvl="0"/>
            <a:r>
              <a:rPr lang="en-US" altLang="zh-CN" dirty="0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9" y="5291139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9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52" indent="0">
              <a:buNone/>
              <a:defRPr sz="2800"/>
            </a:lvl2pPr>
            <a:lvl3pPr marL="914305" indent="0">
              <a:buNone/>
              <a:defRPr sz="2400"/>
            </a:lvl3pPr>
            <a:lvl4pPr marL="1371457" indent="0">
              <a:buNone/>
              <a:defRPr sz="2000"/>
            </a:lvl4pPr>
            <a:lvl5pPr marL="1828610" indent="0">
              <a:buNone/>
              <a:defRPr sz="2000"/>
            </a:lvl5pPr>
            <a:lvl6pPr marL="2285763" indent="0">
              <a:buNone/>
              <a:defRPr sz="2000"/>
            </a:lvl6pPr>
            <a:lvl7pPr marL="2742916" indent="0">
              <a:buNone/>
              <a:defRPr sz="2000"/>
            </a:lvl7pPr>
            <a:lvl8pPr marL="3200068" indent="0">
              <a:buNone/>
              <a:defRPr sz="2000"/>
            </a:lvl8pPr>
            <a:lvl9pPr marL="3657221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9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152" indent="0">
              <a:buNone/>
              <a:defRPr sz="1200"/>
            </a:lvl2pPr>
            <a:lvl3pPr marL="914305" indent="0">
              <a:buNone/>
              <a:defRPr sz="1000"/>
            </a:lvl3pPr>
            <a:lvl4pPr marL="1371457" indent="0">
              <a:buNone/>
              <a:defRPr sz="900"/>
            </a:lvl4pPr>
            <a:lvl5pPr marL="1828610" indent="0">
              <a:buNone/>
              <a:defRPr sz="900"/>
            </a:lvl5pPr>
            <a:lvl6pPr marL="2285763" indent="0">
              <a:buNone/>
              <a:defRPr sz="900"/>
            </a:lvl6pPr>
            <a:lvl7pPr marL="2742916" indent="0">
              <a:buNone/>
              <a:defRPr sz="900"/>
            </a:lvl7pPr>
            <a:lvl8pPr marL="3200068" indent="0">
              <a:buNone/>
              <a:defRPr sz="900"/>
            </a:lvl8pPr>
            <a:lvl9pPr marL="3657221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© Bo Tang</a:t>
            </a: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302549" y="57150"/>
            <a:ext cx="5707527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 smtClean="0"/>
              <a:t>Click to edit Master title style</a:t>
            </a:r>
            <a:endParaRPr lang="en-US" dirty="0" smtClean="0"/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6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dirty="0" smtClean="0"/>
              <a:t>Click to edit Master text styles</a:t>
            </a:r>
          </a:p>
          <a:p>
            <a:pPr lvl="1"/>
            <a:r>
              <a:rPr lang="en-US" altLang="zh-CN" dirty="0" smtClean="0"/>
              <a:t>Second level</a:t>
            </a:r>
          </a:p>
          <a:p>
            <a:pPr lvl="2"/>
            <a:r>
              <a:rPr lang="en-US" altLang="zh-CN" dirty="0" smtClean="0"/>
              <a:t>Third level</a:t>
            </a:r>
          </a:p>
          <a:p>
            <a:pPr lvl="3"/>
            <a:r>
              <a:rPr lang="en-US" altLang="zh-CN" dirty="0" smtClean="0"/>
              <a:t>Fourth level</a:t>
            </a:r>
          </a:p>
          <a:p>
            <a:pPr lvl="4"/>
            <a:r>
              <a:rPr lang="en-US" altLang="zh-CN" dirty="0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94195"/>
            <a:ext cx="2351088" cy="401637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 dirty="0" smtClean="0"/>
              <a:t>© </a:t>
            </a:r>
            <a:r>
              <a:rPr lang="en-US" altLang="zh-CN" dirty="0" smtClean="0"/>
              <a:t>ICS at UTSA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56109" y="6993269"/>
            <a:ext cx="4168603" cy="40163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131F4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 dirty="0"/>
          </a:p>
        </p:txBody>
      </p:sp>
      <p:pic>
        <p:nvPicPr>
          <p:cNvPr id="4102" name="Picture 9" descr="UTSAGifBlue.gif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9" y="304802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56590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91430" tIns="45716" rIns="91430" bIns="45716"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498475" y="6811964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91430" tIns="45716" rIns="91430" bIns="45716"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12038" y="6993269"/>
            <a:ext cx="2165350" cy="401638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131F4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‹#›</a:t>
            </a:fld>
            <a:endParaRPr lang="en-GB"/>
          </a:p>
        </p:txBody>
      </p:sp>
      <p:pic>
        <p:nvPicPr>
          <p:cNvPr id="11" name="Picture 13" descr="ICS_Medium.png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515483" y="107973"/>
            <a:ext cx="1305750" cy="811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Line 9"/>
          <p:cNvSpPr>
            <a:spLocks noChangeShapeType="1"/>
          </p:cNvSpPr>
          <p:nvPr userDrawn="1"/>
        </p:nvSpPr>
        <p:spPr bwMode="auto">
          <a:xfrm>
            <a:off x="498475" y="6811964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 lIns="91430" tIns="45716" rIns="91430" bIns="45716" anchor="ctr"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15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9" y="304802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  <p:sldLayoutId id="2147484399" r:id="rId8"/>
    <p:sldLayoutId id="2147484400" r:id="rId9"/>
    <p:sldLayoutId id="2147484401" r:id="rId10"/>
    <p:sldLayoutId id="2147484402" r:id="rId11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b="1" kern="1200">
          <a:solidFill>
            <a:srgbClr val="131F49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152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05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457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61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65" indent="-342865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873" indent="-285721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2"/>
          </a:solidFill>
          <a:latin typeface="+mn-lt"/>
          <a:ea typeface="ＭＳ Ｐゴシック" charset="-128"/>
          <a:cs typeface="+mn-cs"/>
        </a:defRPr>
      </a:lvl2pPr>
      <a:lvl3pPr marL="1142881" indent="-228576" algn="l" rtl="0" eaLnBrk="1" fontAlgn="base" hangingPunct="1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accent1"/>
          </a:solidFill>
          <a:latin typeface="+mn-lt"/>
          <a:ea typeface="ＭＳ Ｐゴシック" charset="-128"/>
          <a:cs typeface="+mn-cs"/>
        </a:defRPr>
      </a:lvl3pPr>
      <a:lvl4pPr marL="1600034" indent="-228576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accent4"/>
          </a:solidFill>
          <a:latin typeface="+mn-lt"/>
          <a:ea typeface="ＭＳ Ｐゴシック" charset="-128"/>
          <a:cs typeface="+mn-cs"/>
        </a:defRPr>
      </a:lvl4pPr>
      <a:lvl5pPr marL="2057187" indent="-228576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accent6">
              <a:lumMod val="75000"/>
            </a:schemeClr>
          </a:solidFill>
          <a:latin typeface="+mn-lt"/>
          <a:ea typeface="ＭＳ Ｐゴシック" charset="-128"/>
          <a:cs typeface="+mn-cs"/>
        </a:defRPr>
      </a:lvl5pPr>
      <a:lvl6pPr marL="2514340" indent="-228576" algn="l" defTabSz="91430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92" indent="-228576" algn="l" defTabSz="91430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45" indent="-228576" algn="l" defTabSz="91430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97" indent="-228576" algn="l" defTabSz="914305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2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5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57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0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63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16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68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21" algn="l" defTabSz="91430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10" Type="http://schemas.openxmlformats.org/officeDocument/2006/relationships/image" Target="../media/image12.jpe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1480343"/>
            <a:ext cx="8569325" cy="1620837"/>
          </a:xfrm>
        </p:spPr>
        <p:txBody>
          <a:bodyPr/>
          <a:lstStyle/>
          <a:p>
            <a:r>
              <a:rPr lang="en-US" sz="3200" dirty="0" smtClean="0"/>
              <a:t>Authorization and Trust in the Cloud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2964020"/>
            <a:ext cx="7056438" cy="3388519"/>
          </a:xfrm>
        </p:spPr>
        <p:txBody>
          <a:bodyPr/>
          <a:lstStyle/>
          <a:p>
            <a: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/>
              <a:t>Prof. Ravi </a:t>
            </a:r>
            <a:r>
              <a:rPr lang="en-US" sz="2400" dirty="0" err="1"/>
              <a:t>Sandhu</a:t>
            </a:r>
            <a:endParaRPr lang="en-US" sz="2400" dirty="0"/>
          </a:p>
          <a:p>
            <a: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/>
              <a:t>Executive Director and Endowed Chair</a:t>
            </a:r>
          </a:p>
          <a:p>
            <a: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/>
          </a:p>
          <a:p>
            <a: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/>
              <a:t>USECSW</a:t>
            </a:r>
            <a:endParaRPr lang="en-US" sz="2000" dirty="0"/>
          </a:p>
          <a:p>
            <a: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/>
              <a:t>May 29, 2013</a:t>
            </a:r>
            <a:endParaRPr lang="en-US" sz="2000" dirty="0"/>
          </a:p>
          <a:p>
            <a: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/>
          </a:p>
          <a:p>
            <a: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err="1"/>
              <a:t>ravi.sandhu@utsa.edu</a:t>
            </a:r>
            <a:endParaRPr lang="en-US" sz="1600" dirty="0"/>
          </a:p>
          <a:p>
            <a: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err="1"/>
              <a:t>www.profsandhu.com</a:t>
            </a:r>
            <a:endParaRPr lang="en-US" sz="1600" dirty="0"/>
          </a:p>
          <a:p>
            <a:pPr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err="1" smtClean="0"/>
              <a:t>www.ics.utsa.edu</a:t>
            </a:r>
            <a:endParaRPr lang="en-US" sz="24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© ICS at UTSA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4A2E2-4245-4880-AA04-A3886BD21EE2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893934" y="5572370"/>
            <a:ext cx="21621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Joint work with </a:t>
            </a:r>
          </a:p>
          <a:p>
            <a:pPr algn="ctr"/>
            <a:r>
              <a:rPr lang="en-US" dirty="0" smtClean="0"/>
              <a:t>Bo Tang and Qi 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306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MT-RBAC Trust Model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2389089" y="3987494"/>
            <a:ext cx="2571750" cy="591654"/>
          </a:xfrm>
          <a:prstGeom prst="round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6" rIns="91430" bIns="45716"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7" name="Can 6"/>
          <p:cNvSpPr/>
          <p:nvPr/>
        </p:nvSpPr>
        <p:spPr>
          <a:xfrm>
            <a:off x="3902148" y="4075773"/>
            <a:ext cx="859753" cy="378446"/>
          </a:xfrm>
          <a:prstGeom prst="ca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91430" tIns="45716" rIns="91430" bIns="45716" rtlCol="0" anchor="ctr"/>
          <a:lstStyle/>
          <a:p>
            <a:pPr algn="ctr"/>
            <a:r>
              <a:rPr lang="en-US" sz="1200" b="1" dirty="0" err="1"/>
              <a:t>AuthStmts</a:t>
            </a:r>
            <a:endParaRPr lang="en-US" sz="1200" b="1" dirty="0"/>
          </a:p>
        </p:txBody>
      </p:sp>
      <p:sp>
        <p:nvSpPr>
          <p:cNvPr id="8" name="Cube 7"/>
          <p:cNvSpPr/>
          <p:nvPr/>
        </p:nvSpPr>
        <p:spPr>
          <a:xfrm>
            <a:off x="2538820" y="4075773"/>
            <a:ext cx="1012153" cy="378446"/>
          </a:xfrm>
          <a:prstGeom prst="cub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91430" tIns="45716" rIns="91430" bIns="45716" rtlCol="0" anchor="ctr"/>
          <a:lstStyle/>
          <a:p>
            <a:pPr algn="ctr"/>
            <a:r>
              <a:rPr lang="en-US" sz="1200" b="1" dirty="0"/>
              <a:t>Resources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33725" y="3599108"/>
            <a:ext cx="1086624" cy="369324"/>
          </a:xfrm>
          <a:prstGeom prst="rect">
            <a:avLst/>
          </a:prstGeom>
          <a:noFill/>
        </p:spPr>
        <p:txBody>
          <a:bodyPr wrap="none" lIns="91430" tIns="45716" rIns="91430" bIns="45716" rtlCol="0">
            <a:spAutoFit/>
          </a:bodyPr>
          <a:lstStyle/>
          <a:p>
            <a:r>
              <a:rPr lang="en-US" dirty="0" smtClean="0"/>
              <a:t>Tenant</a:t>
            </a:r>
            <a:r>
              <a:rPr lang="en-US" i="1" dirty="0" smtClean="0"/>
              <a:t> A</a:t>
            </a:r>
            <a:endParaRPr lang="en-US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6496485" y="3599108"/>
            <a:ext cx="1095216" cy="369324"/>
          </a:xfrm>
          <a:prstGeom prst="rect">
            <a:avLst/>
          </a:prstGeom>
          <a:noFill/>
        </p:spPr>
        <p:txBody>
          <a:bodyPr wrap="none" lIns="91430" tIns="45716" rIns="91430" bIns="45716" rtlCol="0">
            <a:spAutoFit/>
          </a:bodyPr>
          <a:lstStyle/>
          <a:p>
            <a:r>
              <a:rPr lang="en-US" dirty="0" smtClean="0"/>
              <a:t>Tenant</a:t>
            </a:r>
            <a:r>
              <a:rPr lang="en-US" i="1" dirty="0" smtClean="0"/>
              <a:t> B</a:t>
            </a:r>
            <a:endParaRPr lang="en-US" i="1" dirty="0"/>
          </a:p>
        </p:txBody>
      </p:sp>
      <p:sp>
        <p:nvSpPr>
          <p:cNvPr id="18" name="Rounded Rectangle 17"/>
          <p:cNvSpPr/>
          <p:nvPr/>
        </p:nvSpPr>
        <p:spPr>
          <a:xfrm>
            <a:off x="5758228" y="3968440"/>
            <a:ext cx="2571750" cy="629762"/>
          </a:xfrm>
          <a:prstGeom prst="round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6" rIns="91430" bIns="45716"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2389089" y="4844744"/>
            <a:ext cx="2571750" cy="591654"/>
          </a:xfrm>
          <a:prstGeom prst="round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6" rIns="91430" bIns="45716"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22" name="Can 21"/>
          <p:cNvSpPr/>
          <p:nvPr/>
        </p:nvSpPr>
        <p:spPr>
          <a:xfrm>
            <a:off x="3902148" y="4960910"/>
            <a:ext cx="859753" cy="378446"/>
          </a:xfrm>
          <a:prstGeom prst="ca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91430" tIns="45716" rIns="91430" bIns="45716" rtlCol="0" anchor="ctr"/>
          <a:lstStyle/>
          <a:p>
            <a:pPr algn="ctr"/>
            <a:r>
              <a:rPr lang="en-US" sz="1200" b="1" dirty="0" err="1"/>
              <a:t>AuthStmts</a:t>
            </a:r>
            <a:endParaRPr lang="en-US" sz="1200" b="1" dirty="0"/>
          </a:p>
        </p:txBody>
      </p:sp>
      <p:sp>
        <p:nvSpPr>
          <p:cNvPr id="23" name="Cube 22"/>
          <p:cNvSpPr/>
          <p:nvPr/>
        </p:nvSpPr>
        <p:spPr>
          <a:xfrm>
            <a:off x="2538820" y="4933024"/>
            <a:ext cx="1012153" cy="378446"/>
          </a:xfrm>
          <a:prstGeom prst="cub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91430" tIns="45716" rIns="91430" bIns="45716" rtlCol="0" anchor="ctr"/>
          <a:lstStyle/>
          <a:p>
            <a:pPr algn="ctr"/>
            <a:r>
              <a:rPr lang="en-US" sz="1200" b="1" dirty="0"/>
              <a:t>Resources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5758228" y="4825690"/>
            <a:ext cx="2571750" cy="610708"/>
          </a:xfrm>
          <a:prstGeom prst="round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6" rIns="91430" bIns="45716"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26" name="Can 25"/>
          <p:cNvSpPr/>
          <p:nvPr/>
        </p:nvSpPr>
        <p:spPr>
          <a:xfrm>
            <a:off x="7271288" y="4960910"/>
            <a:ext cx="859753" cy="378446"/>
          </a:xfrm>
          <a:prstGeom prst="ca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91430" tIns="45716" rIns="91430" bIns="45716" rtlCol="0" anchor="ctr"/>
          <a:lstStyle/>
          <a:p>
            <a:pPr algn="ctr"/>
            <a:r>
              <a:rPr lang="en-US" sz="1200" b="1" dirty="0" err="1"/>
              <a:t>AuthStmts</a:t>
            </a:r>
            <a:endParaRPr lang="en-US" sz="1200" b="1" dirty="0"/>
          </a:p>
        </p:txBody>
      </p:sp>
      <p:sp>
        <p:nvSpPr>
          <p:cNvPr id="27" name="Cube 26"/>
          <p:cNvSpPr/>
          <p:nvPr/>
        </p:nvSpPr>
        <p:spPr>
          <a:xfrm>
            <a:off x="5907961" y="4951349"/>
            <a:ext cx="1012153" cy="378446"/>
          </a:xfrm>
          <a:prstGeom prst="cub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91430" tIns="45716" rIns="91430" bIns="45716" rtlCol="0" anchor="ctr"/>
          <a:lstStyle/>
          <a:p>
            <a:pPr algn="ctr"/>
            <a:r>
              <a:rPr lang="en-US" sz="1200" b="1" dirty="0"/>
              <a:t>Resources</a:t>
            </a:r>
          </a:p>
        </p:txBody>
      </p:sp>
      <p:cxnSp>
        <p:nvCxnSpPr>
          <p:cNvPr id="31" name="Straight Connector 30"/>
          <p:cNvCxnSpPr/>
          <p:nvPr/>
        </p:nvCxnSpPr>
        <p:spPr>
          <a:xfrm>
            <a:off x="1070340" y="4718778"/>
            <a:ext cx="7495303" cy="0"/>
          </a:xfrm>
          <a:prstGeom prst="line">
            <a:avLst/>
          </a:prstGeom>
          <a:ln w="19050" cmpd="sng">
            <a:solidFill>
              <a:srgbClr val="131F49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an 31"/>
          <p:cNvSpPr/>
          <p:nvPr/>
        </p:nvSpPr>
        <p:spPr>
          <a:xfrm>
            <a:off x="7271288" y="4103626"/>
            <a:ext cx="859753" cy="378446"/>
          </a:xfrm>
          <a:prstGeom prst="ca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91430" tIns="45716" rIns="91430" bIns="45716" rtlCol="0" anchor="ctr"/>
          <a:lstStyle/>
          <a:p>
            <a:pPr algn="ctr"/>
            <a:r>
              <a:rPr lang="en-US" sz="1200" b="1" dirty="0" err="1"/>
              <a:t>AuthStmts</a:t>
            </a:r>
            <a:endParaRPr lang="en-US" sz="1200" b="1" dirty="0"/>
          </a:p>
        </p:txBody>
      </p:sp>
      <p:sp>
        <p:nvSpPr>
          <p:cNvPr id="33" name="Cube 32"/>
          <p:cNvSpPr/>
          <p:nvPr/>
        </p:nvSpPr>
        <p:spPr>
          <a:xfrm>
            <a:off x="5907961" y="4094098"/>
            <a:ext cx="1012153" cy="378446"/>
          </a:xfrm>
          <a:prstGeom prst="cub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91430" tIns="45716" rIns="91430" bIns="45716" rtlCol="0" anchor="ctr"/>
          <a:lstStyle/>
          <a:p>
            <a:pPr algn="ctr"/>
            <a:r>
              <a:rPr lang="en-US" sz="1200" b="1" dirty="0"/>
              <a:t>Resources</a:t>
            </a:r>
          </a:p>
        </p:txBody>
      </p:sp>
      <p:sp>
        <p:nvSpPr>
          <p:cNvPr id="30" name="Content Placeholder 2"/>
          <p:cNvSpPr txBox="1">
            <a:spLocks/>
          </p:cNvSpPr>
          <p:nvPr/>
        </p:nvSpPr>
        <p:spPr bwMode="auto">
          <a:xfrm>
            <a:off x="504826" y="1204913"/>
            <a:ext cx="9072563" cy="2236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  <a:normAutofit/>
          </a:bodyPr>
          <a:lstStyle>
            <a:lvl1pPr marL="342865" indent="-342865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Ø"/>
              <a:defRPr sz="3200" kern="1200">
                <a:solidFill>
                  <a:schemeClr val="tx1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873" indent="-285721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v"/>
              <a:defRPr sz="2800" kern="1200">
                <a:solidFill>
                  <a:schemeClr val="tx2"/>
                </a:solidFill>
                <a:latin typeface="+mn-lt"/>
                <a:ea typeface="ＭＳ Ｐゴシック" charset="-128"/>
                <a:cs typeface="+mn-cs"/>
              </a:defRPr>
            </a:lvl2pPr>
            <a:lvl3pPr marL="1142881" indent="-228576" algn="l" rtl="0" eaLnBrk="1" fontAlgn="base" hangingPunct="1">
              <a:spcBef>
                <a:spcPct val="20000"/>
              </a:spcBef>
              <a:spcAft>
                <a:spcPct val="0"/>
              </a:spcAft>
              <a:buFont typeface="Courier New" pitchFamily="49" charset="0"/>
              <a:buChar char="o"/>
              <a:defRPr sz="2400" kern="1200">
                <a:solidFill>
                  <a:schemeClr val="accent1"/>
                </a:solidFill>
                <a:latin typeface="+mn-lt"/>
                <a:ea typeface="ＭＳ Ｐゴシック" charset="-128"/>
                <a:cs typeface="+mn-cs"/>
              </a:defRPr>
            </a:lvl3pPr>
            <a:lvl4pPr marL="1600034" indent="-228576" algn="l" rtl="0" eaLnBrk="1" fontAlgn="base" hangingPunct="1">
              <a:spcBef>
                <a:spcPct val="20000"/>
              </a:spcBef>
              <a:spcAft>
                <a:spcPct val="0"/>
              </a:spcAft>
              <a:buFont typeface="Wingdings" pitchFamily="2" charset="2"/>
              <a:buChar char="§"/>
              <a:defRPr sz="2000" kern="1200">
                <a:solidFill>
                  <a:schemeClr val="accent4"/>
                </a:solidFill>
                <a:latin typeface="+mn-lt"/>
                <a:ea typeface="ＭＳ Ｐゴシック" charset="-128"/>
                <a:cs typeface="+mn-cs"/>
              </a:defRPr>
            </a:lvl4pPr>
            <a:lvl5pPr marL="2057187" indent="-228576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accent6">
                    <a:lumMod val="75000"/>
                  </a:schemeClr>
                </a:solidFill>
                <a:latin typeface="+mn-lt"/>
                <a:ea typeface="ＭＳ Ｐゴシック" charset="-128"/>
                <a:cs typeface="+mn-cs"/>
              </a:defRPr>
            </a:lvl5pPr>
            <a:lvl6pPr marL="2514340" indent="-228576" algn="l" defTabSz="91430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492" indent="-228576" algn="l" defTabSz="91430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645" indent="-228576" algn="l" defTabSz="91430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797" indent="-228576" algn="l" defTabSz="91430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If B </a:t>
            </a:r>
            <a:r>
              <a:rPr lang="en-US" dirty="0"/>
              <a:t>(resource owner) </a:t>
            </a:r>
            <a:r>
              <a:rPr lang="en-US" dirty="0" smtClean="0"/>
              <a:t>trusts A then A can assign</a:t>
            </a:r>
          </a:p>
          <a:p>
            <a:pPr lvl="1"/>
            <a:r>
              <a:rPr lang="en-US" dirty="0" smtClean="0"/>
              <a:t>B’s permissions to A’s roles; and</a:t>
            </a:r>
          </a:p>
          <a:p>
            <a:pPr lvl="1"/>
            <a:r>
              <a:rPr lang="en-US" dirty="0" smtClean="0"/>
              <a:t>B’s roles as junior roles to A’s roles.</a:t>
            </a:r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5758228" y="3987494"/>
            <a:ext cx="2571750" cy="591654"/>
          </a:xfrm>
          <a:prstGeom prst="roundRect">
            <a:avLst/>
          </a:prstGeom>
          <a:solidFill>
            <a:schemeClr val="tx1">
              <a:lumMod val="75000"/>
              <a:lumOff val="25000"/>
              <a:alpha val="74902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6" rIns="91430" bIns="45716"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5758228" y="4844744"/>
            <a:ext cx="1364578" cy="591654"/>
          </a:xfrm>
          <a:prstGeom prst="roundRect">
            <a:avLst/>
          </a:prstGeom>
          <a:solidFill>
            <a:schemeClr val="tx1">
              <a:lumMod val="75000"/>
              <a:lumOff val="25000"/>
              <a:alpha val="74902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6" rIns="91430" bIns="45716"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15" name="Hexagon 14"/>
          <p:cNvSpPr/>
          <p:nvPr/>
        </p:nvSpPr>
        <p:spPr>
          <a:xfrm>
            <a:off x="3133725" y="5651500"/>
            <a:ext cx="1104900" cy="393700"/>
          </a:xfrm>
          <a:prstGeom prst="hex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User</a:t>
            </a:r>
            <a:endParaRPr lang="en-US" dirty="0"/>
          </a:p>
        </p:txBody>
      </p:sp>
      <p:cxnSp>
        <p:nvCxnSpPr>
          <p:cNvPr id="17" name="Elbow Connector 16"/>
          <p:cNvCxnSpPr>
            <a:stCxn id="15" idx="0"/>
            <a:endCxn id="24" idx="2"/>
          </p:cNvCxnSpPr>
          <p:nvPr/>
        </p:nvCxnSpPr>
        <p:spPr>
          <a:xfrm flipV="1">
            <a:off x="4238625" y="5436398"/>
            <a:ext cx="2201892" cy="411952"/>
          </a:xfrm>
          <a:prstGeom prst="bentConnector2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006840" y="4065834"/>
            <a:ext cx="1228706" cy="369324"/>
          </a:xfrm>
          <a:prstGeom prst="rect">
            <a:avLst/>
          </a:prstGeom>
          <a:noFill/>
        </p:spPr>
        <p:txBody>
          <a:bodyPr wrap="none" lIns="91430" tIns="45716" rIns="91430" bIns="45716" rtlCol="0">
            <a:spAutoFit/>
          </a:bodyPr>
          <a:lstStyle/>
          <a:p>
            <a:r>
              <a:rPr lang="en-US" dirty="0" smtClean="0"/>
              <a:t>If No trust</a:t>
            </a:r>
            <a:endParaRPr lang="en-US" i="1" dirty="0"/>
          </a:p>
        </p:txBody>
      </p:sp>
      <p:sp>
        <p:nvSpPr>
          <p:cNvPr id="37" name="TextBox 36"/>
          <p:cNvSpPr txBox="1"/>
          <p:nvPr/>
        </p:nvSpPr>
        <p:spPr>
          <a:xfrm>
            <a:off x="1006839" y="4965467"/>
            <a:ext cx="1297122" cy="369324"/>
          </a:xfrm>
          <a:prstGeom prst="rect">
            <a:avLst/>
          </a:prstGeom>
          <a:noFill/>
        </p:spPr>
        <p:txBody>
          <a:bodyPr wrap="none" lIns="91430" tIns="45716" rIns="91430" bIns="45716" rtlCol="0">
            <a:spAutoFit/>
          </a:bodyPr>
          <a:lstStyle/>
          <a:p>
            <a:r>
              <a:rPr lang="en-US" dirty="0" smtClean="0"/>
              <a:t>If </a:t>
            </a:r>
            <a:r>
              <a:rPr lang="en-US" i="1" dirty="0"/>
              <a:t>B</a:t>
            </a:r>
            <a:r>
              <a:rPr lang="en-US" dirty="0" smtClean="0"/>
              <a:t> trust </a:t>
            </a:r>
            <a:r>
              <a:rPr lang="en-US" i="1" dirty="0"/>
              <a:t>A</a:t>
            </a:r>
          </a:p>
        </p:txBody>
      </p:sp>
      <p:sp>
        <p:nvSpPr>
          <p:cNvPr id="28" name="Date Placeholder 5"/>
          <p:cNvSpPr>
            <a:spLocks noGrp="1"/>
          </p:cNvSpPr>
          <p:nvPr>
            <p:ph type="dt" sz="half" idx="10"/>
          </p:nvPr>
        </p:nvSpPr>
        <p:spPr>
          <a:xfrm>
            <a:off x="504825" y="6994195"/>
            <a:ext cx="2351088" cy="401637"/>
          </a:xfrm>
        </p:spPr>
        <p:txBody>
          <a:bodyPr/>
          <a:lstStyle/>
          <a:p>
            <a:r>
              <a:rPr lang="en-US" dirty="0" smtClean="0"/>
              <a:t>© ICS at UTSA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8060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MT-RBAC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  <p:pic>
        <p:nvPicPr>
          <p:cNvPr id="8" name="Picture 7" descr="MTRBACwithI-eps-converted-to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0901" y="1333499"/>
            <a:ext cx="6041576" cy="4918055"/>
          </a:xfrm>
          <a:prstGeom prst="rect">
            <a:avLst/>
          </a:prstGeom>
        </p:spPr>
      </p:pic>
      <p:sp>
        <p:nvSpPr>
          <p:cNvPr id="7" name="Date Placeholder 5"/>
          <p:cNvSpPr>
            <a:spLocks noGrp="1"/>
          </p:cNvSpPr>
          <p:nvPr>
            <p:ph type="dt" sz="half" idx="10"/>
          </p:nvPr>
        </p:nvSpPr>
        <p:spPr>
          <a:xfrm>
            <a:off x="504825" y="6994195"/>
            <a:ext cx="2351088" cy="401637"/>
          </a:xfrm>
        </p:spPr>
        <p:txBody>
          <a:bodyPr/>
          <a:lstStyle/>
          <a:p>
            <a:r>
              <a:rPr lang="en-US" dirty="0" smtClean="0"/>
              <a:t>© ICS at UTSA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6872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Trust </a:t>
            </a:r>
            <a:r>
              <a:rPr lang="en-US" altLang="zh-CN" dirty="0" smtClean="0"/>
              <a:t>Model Comparison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2"/>
          <a:srcRect t="16069"/>
          <a:stretch/>
        </p:blipFill>
        <p:spPr>
          <a:xfrm>
            <a:off x="619125" y="1071244"/>
            <a:ext cx="5984875" cy="5467338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6934721" y="3351431"/>
            <a:ext cx="24171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A: resource owner</a:t>
            </a:r>
          </a:p>
          <a:p>
            <a:r>
              <a:rPr lang="en-US" dirty="0" smtClean="0"/>
              <a:t>B: resource requester</a:t>
            </a:r>
            <a:endParaRPr lang="en-US" dirty="0"/>
          </a:p>
        </p:txBody>
      </p:sp>
      <p:sp>
        <p:nvSpPr>
          <p:cNvPr id="8" name="Date Placeholder 5"/>
          <p:cNvSpPr>
            <a:spLocks noGrp="1"/>
          </p:cNvSpPr>
          <p:nvPr>
            <p:ph type="dt" sz="half" idx="10"/>
          </p:nvPr>
        </p:nvSpPr>
        <p:spPr>
          <a:xfrm>
            <a:off x="504825" y="6994195"/>
            <a:ext cx="2351088" cy="401637"/>
          </a:xfrm>
        </p:spPr>
        <p:txBody>
          <a:bodyPr/>
          <a:lstStyle/>
          <a:p>
            <a:r>
              <a:rPr lang="en-US" dirty="0" smtClean="0"/>
              <a:t>© ICS at UTSA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82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Finer-grained Trust Models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  <p:pic>
        <p:nvPicPr>
          <p:cNvPr id="9" name="Picture 8" descr="tr_diff_min-eps-converted-to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6100" y="1268871"/>
            <a:ext cx="6905625" cy="4287379"/>
          </a:xfrm>
          <a:prstGeom prst="rect">
            <a:avLst/>
          </a:prstGeom>
        </p:spPr>
      </p:pic>
      <p:sp>
        <p:nvSpPr>
          <p:cNvPr id="7" name="Date Placeholder 5"/>
          <p:cNvSpPr>
            <a:spLocks noGrp="1"/>
          </p:cNvSpPr>
          <p:nvPr>
            <p:ph type="dt" sz="half" idx="10"/>
          </p:nvPr>
        </p:nvSpPr>
        <p:spPr>
          <a:xfrm>
            <a:off x="504825" y="6994195"/>
            <a:ext cx="2351088" cy="401637"/>
          </a:xfrm>
        </p:spPr>
        <p:txBody>
          <a:bodyPr/>
          <a:lstStyle/>
          <a:p>
            <a:r>
              <a:rPr lang="en-US" dirty="0" smtClean="0"/>
              <a:t>© ICS at UTSA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3972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Constraints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Role Cycles: </a:t>
            </a:r>
            <a:r>
              <a:rPr lang="en-US" altLang="zh-CN" dirty="0"/>
              <a:t>lead to </a:t>
            </a:r>
            <a:r>
              <a:rPr lang="en-US" altLang="zh-CN" dirty="0" smtClean="0"/>
              <a:t>implicit </a:t>
            </a:r>
            <a:r>
              <a:rPr lang="en-US" altLang="zh-CN" dirty="0"/>
              <a:t>role upgrades in the role </a:t>
            </a:r>
            <a:r>
              <a:rPr lang="en-US" altLang="zh-CN" dirty="0" smtClean="0"/>
              <a:t>hierarchy.</a:t>
            </a:r>
          </a:p>
          <a:p>
            <a:r>
              <a:rPr lang="en-US" altLang="zh-CN" dirty="0" err="1" smtClean="0"/>
              <a:t>SoD</a:t>
            </a:r>
            <a:r>
              <a:rPr lang="en-US" altLang="zh-CN" dirty="0" smtClean="0"/>
              <a:t>: conflict of duties</a:t>
            </a:r>
          </a:p>
          <a:p>
            <a:pPr lvl="1"/>
            <a:r>
              <a:rPr lang="en-US" altLang="zh-CN" dirty="0" smtClean="0"/>
              <a:t>Tenant-level </a:t>
            </a:r>
          </a:p>
          <a:p>
            <a:pPr lvl="2"/>
            <a:r>
              <a:rPr lang="en-US" altLang="zh-CN" dirty="0" smtClean="0"/>
              <a:t>E.g.: SOX compliance companies may not hire same </a:t>
            </a:r>
            <a:r>
              <a:rPr lang="en-US" altLang="zh-CN" dirty="0"/>
              <a:t>the same company </a:t>
            </a:r>
            <a:r>
              <a:rPr lang="en-US" altLang="zh-CN" dirty="0" smtClean="0"/>
              <a:t>for both consulting </a:t>
            </a:r>
            <a:r>
              <a:rPr lang="en-US" altLang="zh-CN" dirty="0"/>
              <a:t>and </a:t>
            </a:r>
            <a:r>
              <a:rPr lang="en-US" altLang="zh-CN" dirty="0" smtClean="0"/>
              <a:t>auditing.</a:t>
            </a:r>
          </a:p>
          <a:p>
            <a:pPr lvl="1"/>
            <a:r>
              <a:rPr lang="en-US" altLang="zh-CN" dirty="0" smtClean="0"/>
              <a:t>Role-level</a:t>
            </a:r>
          </a:p>
          <a:p>
            <a:pPr lvl="2"/>
            <a:r>
              <a:rPr lang="en-US" altLang="zh-CN" dirty="0" smtClean="0"/>
              <a:t>Across tenants</a:t>
            </a:r>
          </a:p>
          <a:p>
            <a:r>
              <a:rPr lang="en-US" altLang="zh-CN" dirty="0" smtClean="0"/>
              <a:t>Chinese Wall: conflict of interests among tenants.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0"/>
          </p:nvPr>
        </p:nvSpPr>
        <p:spPr>
          <a:xfrm>
            <a:off x="504825" y="6994195"/>
            <a:ext cx="2351088" cy="401637"/>
          </a:xfrm>
        </p:spPr>
        <p:txBody>
          <a:bodyPr/>
          <a:lstStyle/>
          <a:p>
            <a:r>
              <a:rPr lang="en-US" dirty="0" smtClean="0"/>
              <a:t>© ICS at UTSA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4578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Collaboration Admin.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Decentralized management</a:t>
            </a:r>
          </a:p>
          <a:p>
            <a:pPr lvl="1"/>
            <a:r>
              <a:rPr lang="en-US" dirty="0" err="1" smtClean="0"/>
              <a:t>Trusters</a:t>
            </a:r>
            <a:r>
              <a:rPr lang="en-US" dirty="0" smtClean="0"/>
              <a:t> maintain the trust relation</a:t>
            </a:r>
          </a:p>
          <a:p>
            <a:r>
              <a:rPr lang="en-US" dirty="0" smtClean="0"/>
              <a:t>Immediately effective when trust changes</a:t>
            </a:r>
          </a:p>
          <a:p>
            <a:pPr lvl="1"/>
            <a:r>
              <a:rPr lang="en-US" dirty="0" smtClean="0"/>
              <a:t>Automatic revocation of cross-tenant accesses</a:t>
            </a:r>
          </a:p>
          <a:p>
            <a:pPr lvl="1"/>
            <a:r>
              <a:rPr lang="en-US" dirty="0" smtClean="0"/>
              <a:t>Agility in cloud environments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0"/>
          </p:nvPr>
        </p:nvSpPr>
        <p:spPr>
          <a:xfrm>
            <a:off x="504825" y="6994195"/>
            <a:ext cx="2351088" cy="401637"/>
          </a:xfrm>
        </p:spPr>
        <p:txBody>
          <a:bodyPr/>
          <a:lstStyle/>
          <a:p>
            <a:r>
              <a:rPr lang="en-US" dirty="0" smtClean="0"/>
              <a:t>© ICS at UTSA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6456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PROTOTYPE AND 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879" y="1283492"/>
            <a:ext cx="9190505" cy="4271963"/>
          </a:xfrm>
        </p:spPr>
        <p:txBody>
          <a:bodyPr>
            <a:normAutofit/>
          </a:bodyPr>
          <a:lstStyle/>
          <a:p>
            <a:r>
              <a:rPr lang="en-US" dirty="0" smtClean="0"/>
              <a:t>Cloud Service</a:t>
            </a:r>
          </a:p>
          <a:p>
            <a:pPr lvl="1"/>
            <a:r>
              <a:rPr lang="en-US" dirty="0" err="1"/>
              <a:t>CloudStorage</a:t>
            </a:r>
            <a:r>
              <a:rPr lang="en-US" dirty="0"/>
              <a:t>: </a:t>
            </a:r>
            <a:r>
              <a:rPr lang="en-US" dirty="0" smtClean="0"/>
              <a:t>an open source </a:t>
            </a:r>
            <a:r>
              <a:rPr lang="en-US" dirty="0"/>
              <a:t>web based </a:t>
            </a:r>
            <a:r>
              <a:rPr lang="en-US" dirty="0" smtClean="0"/>
              <a:t>cloud storage </a:t>
            </a:r>
            <a:r>
              <a:rPr lang="en-US" dirty="0"/>
              <a:t>and </a:t>
            </a:r>
            <a:r>
              <a:rPr lang="en-US" dirty="0" smtClean="0"/>
              <a:t>sharing system.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Authorization Service</a:t>
            </a:r>
          </a:p>
          <a:p>
            <a:pPr lvl="1"/>
            <a:r>
              <a:rPr lang="en-US" dirty="0" smtClean="0"/>
              <a:t>Centralized PDP</a:t>
            </a:r>
          </a:p>
          <a:p>
            <a:pPr lvl="1"/>
            <a:r>
              <a:rPr lang="en-US" dirty="0" smtClean="0"/>
              <a:t>Distributed PEP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  <p:pic>
        <p:nvPicPr>
          <p:cNvPr id="7" name="Picture 6" descr="prototype_arch-eps-converted-to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4291" y="3302000"/>
            <a:ext cx="4786435" cy="3035300"/>
          </a:xfrm>
          <a:prstGeom prst="rect">
            <a:avLst/>
          </a:prstGeom>
        </p:spPr>
      </p:pic>
      <p:sp>
        <p:nvSpPr>
          <p:cNvPr id="8" name="Date Placeholder 5"/>
          <p:cNvSpPr>
            <a:spLocks noGrp="1"/>
          </p:cNvSpPr>
          <p:nvPr>
            <p:ph type="dt" sz="half" idx="10"/>
          </p:nvPr>
        </p:nvSpPr>
        <p:spPr>
          <a:xfrm>
            <a:off x="504825" y="6994195"/>
            <a:ext cx="2351088" cy="401637"/>
          </a:xfrm>
        </p:spPr>
        <p:txBody>
          <a:bodyPr/>
          <a:lstStyle/>
          <a:p>
            <a:r>
              <a:rPr lang="en-US" dirty="0" smtClean="0"/>
              <a:t>© ICS at UTSA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4762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Evaluation: Performance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504825" y="1106488"/>
            <a:ext cx="9072563" cy="1665287"/>
          </a:xfrm>
        </p:spPr>
        <p:txBody>
          <a:bodyPr/>
          <a:lstStyle/>
          <a:p>
            <a:r>
              <a:rPr lang="en-US" altLang="zh-CN" dirty="0" smtClean="0"/>
              <a:t>MT-RBAC </a:t>
            </a:r>
            <a:r>
              <a:rPr lang="en-US" altLang="zh-CN" dirty="0" err="1" smtClean="0"/>
              <a:t>vs</a:t>
            </a:r>
            <a:r>
              <a:rPr lang="en-US" altLang="zh-CN" dirty="0" smtClean="0"/>
              <a:t> RBAC</a:t>
            </a:r>
          </a:p>
          <a:p>
            <a:pPr lvl="1"/>
            <a:r>
              <a:rPr lang="en-US" altLang="zh-CN" dirty="0" smtClean="0"/>
              <a:t>More policy references incur more decision time</a:t>
            </a:r>
          </a:p>
          <a:p>
            <a:r>
              <a:rPr lang="en-US" altLang="zh-CN" dirty="0" smtClean="0"/>
              <a:t>MT-RBAC</a:t>
            </a:r>
            <a:r>
              <a:rPr lang="en-US" altLang="zh-CN" baseline="-25000" dirty="0" smtClean="0"/>
              <a:t>2</a:t>
            </a:r>
            <a:r>
              <a:rPr lang="en-US" altLang="zh-CN" i="1" baseline="-25000" dirty="0" smtClean="0"/>
              <a:t> </a:t>
            </a:r>
            <a:r>
              <a:rPr lang="en-US" dirty="0" smtClean="0"/>
              <a:t>introduces </a:t>
            </a:r>
            <a:r>
              <a:rPr lang="en-US" dirty="0" smtClean="0">
                <a:solidFill>
                  <a:schemeClr val="accent1"/>
                </a:solidFill>
              </a:rPr>
              <a:t>6.82%</a:t>
            </a:r>
            <a:r>
              <a:rPr lang="en-US" dirty="0" smtClean="0"/>
              <a:t> overhead in average.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  <p:pic>
        <p:nvPicPr>
          <p:cNvPr id="1026" name="Picture 2" descr="D:\Dropbox\Research\svn-mt-rbac\TechReport\mtrbac\fig\pdpdelay.ep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734" y="3048000"/>
            <a:ext cx="3862358" cy="2914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Dropbox\Research\svn-mt-rbac\TechReport\mtrbac\fig\clientdelayratio.ep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2794" y="3047999"/>
            <a:ext cx="3862361" cy="2914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1366099" y="6006428"/>
            <a:ext cx="2844325" cy="307768"/>
          </a:xfrm>
          <a:prstGeom prst="rect">
            <a:avLst/>
          </a:prstGeom>
          <a:noFill/>
        </p:spPr>
        <p:txBody>
          <a:bodyPr wrap="none" lIns="91430" tIns="45716" rIns="91430" bIns="45716" rtlCol="0">
            <a:spAutoFit/>
          </a:bodyPr>
          <a:lstStyle/>
          <a:p>
            <a:pPr algn="ctr"/>
            <a:r>
              <a:rPr lang="en-US" altLang="zh-CN" sz="1400" dirty="0" smtClean="0"/>
              <a:t>Performance comparison at PDP</a:t>
            </a:r>
            <a:endParaRPr lang="en-US" sz="1400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5657958" y="6006428"/>
            <a:ext cx="3508159" cy="307768"/>
          </a:xfrm>
          <a:prstGeom prst="rect">
            <a:avLst/>
          </a:prstGeom>
          <a:noFill/>
        </p:spPr>
        <p:txBody>
          <a:bodyPr wrap="square" lIns="91430" tIns="45716" rIns="91430" bIns="45716" rtlCol="0">
            <a:spAutoFit/>
          </a:bodyPr>
          <a:lstStyle/>
          <a:p>
            <a:pPr algn="ctr"/>
            <a:r>
              <a:rPr lang="en-US" altLang="zh-CN" sz="1400" dirty="0" smtClean="0"/>
              <a:t>File retrieval delay ratio introduced </a:t>
            </a:r>
          </a:p>
        </p:txBody>
      </p:sp>
      <p:sp>
        <p:nvSpPr>
          <p:cNvPr id="11" name="Date Placeholder 5"/>
          <p:cNvSpPr>
            <a:spLocks noGrp="1"/>
          </p:cNvSpPr>
          <p:nvPr>
            <p:ph type="dt" sz="half" idx="10"/>
          </p:nvPr>
        </p:nvSpPr>
        <p:spPr>
          <a:xfrm>
            <a:off x="504825" y="6994195"/>
            <a:ext cx="2351088" cy="401637"/>
          </a:xfrm>
        </p:spPr>
        <p:txBody>
          <a:bodyPr/>
          <a:lstStyle/>
          <a:p>
            <a:r>
              <a:rPr lang="en-US" dirty="0" smtClean="0"/>
              <a:t>© ICS at UTSA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9080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Evaluation: Scalability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504825" y="1106488"/>
            <a:ext cx="9072563" cy="1665287"/>
          </a:xfrm>
        </p:spPr>
        <p:txBody>
          <a:bodyPr/>
          <a:lstStyle/>
          <a:p>
            <a:r>
              <a:rPr lang="en-US" altLang="zh-CN" dirty="0" smtClean="0"/>
              <a:t>Scalable by either</a:t>
            </a:r>
          </a:p>
          <a:p>
            <a:pPr lvl="1"/>
            <a:r>
              <a:rPr lang="en-US" altLang="zh-CN" dirty="0" smtClean="0"/>
              <a:t>Enhancing PDP capability; or</a:t>
            </a:r>
          </a:p>
          <a:p>
            <a:pPr lvl="1"/>
            <a:r>
              <a:rPr lang="en-US" altLang="zh-CN" dirty="0" smtClean="0"/>
              <a:t>Increasing PEP amount</a:t>
            </a:r>
            <a:r>
              <a:rPr lang="en-US" dirty="0" smtClean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1889871" y="6006428"/>
            <a:ext cx="2152391" cy="307768"/>
          </a:xfrm>
          <a:prstGeom prst="rect">
            <a:avLst/>
          </a:prstGeom>
          <a:noFill/>
        </p:spPr>
        <p:txBody>
          <a:bodyPr wrap="none" lIns="91430" tIns="45716" rIns="91430" bIns="45716" rtlCol="0">
            <a:spAutoFit/>
          </a:bodyPr>
          <a:lstStyle/>
          <a:p>
            <a:pPr algn="ctr"/>
            <a:r>
              <a:rPr lang="en-US" altLang="zh-CN" sz="1400" dirty="0" smtClean="0"/>
              <a:t>Different Flavors of PDP</a:t>
            </a:r>
            <a:endParaRPr lang="en-US" sz="1400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6276820" y="6006428"/>
            <a:ext cx="2270434" cy="307768"/>
          </a:xfrm>
          <a:prstGeom prst="rect">
            <a:avLst/>
          </a:prstGeom>
          <a:noFill/>
        </p:spPr>
        <p:txBody>
          <a:bodyPr wrap="none" lIns="91430" tIns="45716" rIns="91430" bIns="45716" rtlCol="0">
            <a:spAutoFit/>
          </a:bodyPr>
          <a:lstStyle/>
          <a:p>
            <a:pPr algn="ctr"/>
            <a:r>
              <a:rPr lang="en-US" altLang="zh-CN" sz="1400" dirty="0" smtClean="0"/>
              <a:t>Different Numbers of PEP</a:t>
            </a:r>
            <a:endParaRPr lang="en-US" sz="1400" i="1" baseline="-25000" dirty="0"/>
          </a:p>
        </p:txBody>
      </p:sp>
      <p:pic>
        <p:nvPicPr>
          <p:cNvPr id="7" name="Picture 6" descr="scal_pep-eps-converted-to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2007" y="2838450"/>
            <a:ext cx="4005409" cy="3022600"/>
          </a:xfrm>
          <a:prstGeom prst="rect">
            <a:avLst/>
          </a:prstGeom>
        </p:spPr>
      </p:pic>
      <p:pic>
        <p:nvPicPr>
          <p:cNvPr id="8" name="Picture 7" descr="scal_pdp-eps-converted-to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849" y="2838451"/>
            <a:ext cx="4005408" cy="3022600"/>
          </a:xfrm>
          <a:prstGeom prst="rect">
            <a:avLst/>
          </a:prstGeom>
        </p:spPr>
      </p:pic>
      <p:sp>
        <p:nvSpPr>
          <p:cNvPr id="11" name="Date Placeholder 5"/>
          <p:cNvSpPr>
            <a:spLocks noGrp="1"/>
          </p:cNvSpPr>
          <p:nvPr>
            <p:ph type="dt" sz="half" idx="10"/>
          </p:nvPr>
        </p:nvSpPr>
        <p:spPr>
          <a:xfrm>
            <a:off x="504825" y="6994195"/>
            <a:ext cx="2351088" cy="401637"/>
          </a:xfrm>
        </p:spPr>
        <p:txBody>
          <a:bodyPr/>
          <a:lstStyle/>
          <a:p>
            <a:r>
              <a:rPr lang="en-US" dirty="0" smtClean="0"/>
              <a:t>© ICS at UTSA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950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Collaboration needs in the cloud eco-system</a:t>
            </a:r>
          </a:p>
          <a:p>
            <a:r>
              <a:rPr lang="en-US" dirty="0" smtClean="0"/>
              <a:t>Novel service model: MT-</a:t>
            </a:r>
            <a:r>
              <a:rPr lang="en-US" dirty="0" err="1" smtClean="0"/>
              <a:t>AaaS</a:t>
            </a:r>
            <a:endParaRPr lang="en-US" dirty="0" smtClean="0"/>
          </a:p>
          <a:p>
            <a:r>
              <a:rPr lang="en-US" dirty="0" smtClean="0"/>
              <a:t>Proposed formal models</a:t>
            </a:r>
          </a:p>
          <a:p>
            <a:pPr lvl="1"/>
            <a:r>
              <a:rPr lang="en-US" dirty="0" smtClean="0"/>
              <a:t>MTAS</a:t>
            </a:r>
          </a:p>
          <a:p>
            <a:pPr lvl="1"/>
            <a:r>
              <a:rPr lang="en-US" smtClean="0"/>
              <a:t>MT-RBAC</a:t>
            </a:r>
            <a:endParaRPr lang="en-US" dirty="0" smtClean="0"/>
          </a:p>
          <a:p>
            <a:pPr lvl="1"/>
            <a:r>
              <a:rPr lang="en-US" dirty="0" smtClean="0"/>
              <a:t>Constraints and administration</a:t>
            </a:r>
          </a:p>
          <a:p>
            <a:r>
              <a:rPr lang="en-US" dirty="0" smtClean="0"/>
              <a:t>Prototype and evaluation</a:t>
            </a:r>
          </a:p>
          <a:p>
            <a:pPr lvl="1"/>
            <a:r>
              <a:rPr lang="en-US" dirty="0" smtClean="0"/>
              <a:t>Performance overhead ≤ 6.82%</a:t>
            </a:r>
          </a:p>
          <a:p>
            <a:pPr lvl="1"/>
            <a:r>
              <a:rPr lang="en-US" dirty="0" smtClean="0"/>
              <a:t>Scalable in the cloud</a:t>
            </a:r>
          </a:p>
          <a:p>
            <a:r>
              <a:rPr lang="en-US" dirty="0" smtClean="0"/>
              <a:t>Trust Model Comparison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World-Leading Research with Real-World Impact!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0"/>
          </p:nvPr>
        </p:nvSpPr>
        <p:spPr>
          <a:xfrm>
            <a:off x="504825" y="6994195"/>
            <a:ext cx="2351088" cy="401637"/>
          </a:xfrm>
        </p:spPr>
        <p:txBody>
          <a:bodyPr/>
          <a:lstStyle/>
          <a:p>
            <a:r>
              <a:rPr lang="en-US" dirty="0" smtClean="0"/>
              <a:t>© ICS at UTSA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959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826" y="1204914"/>
            <a:ext cx="9072563" cy="5449886"/>
          </a:xfrm>
        </p:spPr>
        <p:txBody>
          <a:bodyPr/>
          <a:lstStyle/>
          <a:p>
            <a:r>
              <a:rPr lang="en-US" dirty="0" smtClean="0"/>
              <a:t>Shared infrastructure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[</a:t>
            </a:r>
            <a:r>
              <a:rPr lang="en-US" dirty="0" smtClean="0"/>
              <a:t>$$$] -----&gt; </a:t>
            </a:r>
            <a:r>
              <a:rPr lang="en-US" dirty="0"/>
              <a:t>[</a:t>
            </a:r>
            <a:r>
              <a:rPr lang="en-US" dirty="0" smtClean="0"/>
              <a:t>$|$|$]</a:t>
            </a:r>
          </a:p>
          <a:p>
            <a:r>
              <a:rPr lang="en-US" dirty="0" smtClean="0"/>
              <a:t>Multi-Tenancy</a:t>
            </a:r>
          </a:p>
          <a:p>
            <a:pPr lvl="1"/>
            <a:r>
              <a:rPr lang="en-US" dirty="0" smtClean="0"/>
              <a:t> Virtually </a:t>
            </a:r>
            <a:r>
              <a:rPr lang="en-US" dirty="0"/>
              <a:t>dedicated </a:t>
            </a:r>
            <a:r>
              <a:rPr lang="en-US" dirty="0" smtClean="0"/>
              <a:t>resources</a:t>
            </a:r>
            <a:endParaRPr lang="en-US" dirty="0"/>
          </a:p>
          <a:p>
            <a:r>
              <a:rPr lang="en-US" dirty="0" smtClean="0"/>
              <a:t>Drawbacks:</a:t>
            </a:r>
          </a:p>
          <a:p>
            <a:pPr lvl="1"/>
            <a:r>
              <a:rPr lang="en-US" dirty="0" smtClean="0"/>
              <a:t> Data </a:t>
            </a:r>
            <a:r>
              <a:rPr lang="en-US" dirty="0"/>
              <a:t>Locked-</a:t>
            </a:r>
            <a:r>
              <a:rPr lang="en-US" dirty="0" smtClean="0"/>
              <a:t>in</a:t>
            </a:r>
          </a:p>
          <a:p>
            <a:pPr lvl="2"/>
            <a:r>
              <a:rPr lang="en-US" dirty="0" smtClean="0"/>
              <a:t>Collaborations can only be achieved through desktop.</a:t>
            </a:r>
          </a:p>
          <a:p>
            <a:pPr lvl="2"/>
            <a:r>
              <a:rPr lang="en-US" dirty="0"/>
              <a:t>E.g.: open </a:t>
            </a:r>
            <a:r>
              <a:rPr lang="en-US" dirty="0" smtClean="0"/>
              <a:t>files in Box </a:t>
            </a:r>
            <a:r>
              <a:rPr lang="en-US" dirty="0"/>
              <a:t>with </a:t>
            </a:r>
            <a:r>
              <a:rPr lang="en-US" dirty="0" err="1"/>
              <a:t>GoogleDoc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 smtClean="0"/>
              <a:t> How to collaborate?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pic>
        <p:nvPicPr>
          <p:cNvPr id="10" name="Picture 9" descr="box_google_white-bg1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4398" y="1536700"/>
            <a:ext cx="3732549" cy="2531767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60400" y="6196932"/>
            <a:ext cx="77636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Source</a:t>
            </a:r>
            <a:r>
              <a:rPr lang="en-US" sz="1400" dirty="0" smtClean="0"/>
              <a:t>:	</a:t>
            </a:r>
            <a:r>
              <a:rPr lang="en-US" sz="1400" dirty="0"/>
              <a:t>http://</a:t>
            </a:r>
            <a:r>
              <a:rPr lang="en-US" sz="1400" dirty="0" err="1"/>
              <a:t>blog.box.com</a:t>
            </a:r>
            <a:r>
              <a:rPr lang="en-US" sz="1400" dirty="0"/>
              <a:t>/2011/06/box-and-</a:t>
            </a:r>
            <a:r>
              <a:rPr lang="en-US" sz="1400" dirty="0" err="1"/>
              <a:t>google</a:t>
            </a:r>
            <a:r>
              <a:rPr lang="en-US" sz="1400" dirty="0"/>
              <a:t>-docs-accelerating-the-cloud-workforce</a:t>
            </a:r>
            <a:r>
              <a:rPr lang="en-US" sz="1400" dirty="0" smtClean="0"/>
              <a:t>/</a:t>
            </a:r>
          </a:p>
        </p:txBody>
      </p:sp>
      <p:sp>
        <p:nvSpPr>
          <p:cNvPr id="11" name="Date Placeholder 5"/>
          <p:cNvSpPr>
            <a:spLocks noGrp="1"/>
          </p:cNvSpPr>
          <p:nvPr>
            <p:ph type="dt" sz="half" idx="10"/>
          </p:nvPr>
        </p:nvSpPr>
        <p:spPr>
          <a:xfrm>
            <a:off x="504825" y="6994195"/>
            <a:ext cx="2351088" cy="401637"/>
          </a:xfrm>
        </p:spPr>
        <p:txBody>
          <a:bodyPr/>
          <a:lstStyle/>
          <a:p>
            <a:r>
              <a:rPr lang="en-US" dirty="0" smtClean="0"/>
              <a:t>© ICS at UTSA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8756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OpenStack</a:t>
            </a:r>
            <a:r>
              <a:rPr lang="en-US" dirty="0" smtClean="0"/>
              <a:t> Keystone extensions</a:t>
            </a:r>
          </a:p>
          <a:p>
            <a:r>
              <a:rPr lang="en-US" dirty="0" smtClean="0"/>
              <a:t> Integrate trust into ABAC: MT-ABAC</a:t>
            </a:r>
          </a:p>
          <a:p>
            <a:r>
              <a:rPr lang="en-US" dirty="0" smtClean="0"/>
              <a:t> Unified trust framework for the cloud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20</a:t>
            </a:fld>
            <a:endParaRPr lang="en-GB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0"/>
          </p:nvPr>
        </p:nvSpPr>
        <p:spPr>
          <a:xfrm>
            <a:off x="504825" y="6994195"/>
            <a:ext cx="2351088" cy="401637"/>
          </a:xfrm>
        </p:spPr>
        <p:txBody>
          <a:bodyPr/>
          <a:lstStyle/>
          <a:p>
            <a:r>
              <a:rPr lang="en-US" dirty="0" smtClean="0"/>
              <a:t>© ICS at UTSA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810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ropbox\Research\2012f\PhD Seminar Presentation\clou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6109" y="1695449"/>
            <a:ext cx="3933331" cy="243522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  <a:reflection blurRad="6350" stA="50000" endA="275" endPos="40000" dist="1016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6"/>
          <p:cNvSpPr>
            <a:spLocks noGrp="1"/>
          </p:cNvSpPr>
          <p:nvPr>
            <p:ph type="ctrTitle"/>
          </p:nvPr>
        </p:nvSpPr>
        <p:spPr>
          <a:xfrm>
            <a:off x="738111" y="2428875"/>
            <a:ext cx="8569325" cy="1620837"/>
          </a:xfrm>
          <a:ln>
            <a:noFill/>
          </a:ln>
        </p:spPr>
        <p:txBody>
          <a:bodyPr>
            <a:scene3d>
              <a:camera prst="orthographicFront"/>
              <a:lightRig rig="soft" dir="t">
                <a:rot lat="0" lon="0" rev="10800000"/>
              </a:lightRig>
            </a:scene3d>
            <a:sp3d>
              <a:contourClr>
                <a:srgbClr val="DDDDDD"/>
              </a:contourClr>
            </a:sp3d>
          </a:bodyPr>
          <a:lstStyle/>
          <a:p>
            <a:r>
              <a:rPr lang="en-US" sz="7200" spc="150" dirty="0" smtClean="0">
                <a:ln w="11430"/>
                <a:solidFill>
                  <a:srgbClr val="00B0F0"/>
                </a:solidFill>
                <a:effectLst>
                  <a:innerShdw blurRad="63500" dist="50800" dir="16200000">
                    <a:prstClr val="black">
                      <a:alpha val="50000"/>
                    </a:prstClr>
                  </a:innerShdw>
                </a:effectLst>
              </a:rPr>
              <a:t>Q &amp; A</a:t>
            </a:r>
            <a:endParaRPr lang="en-US" sz="7200" spc="150" dirty="0">
              <a:ln w="11430"/>
              <a:solidFill>
                <a:srgbClr val="00B0F0"/>
              </a:solidFill>
              <a:effectLst>
                <a:innerShdw blurRad="63500" dist="50800" dir="16200000">
                  <a:prstClr val="black">
                    <a:alpha val="50000"/>
                  </a:prstClr>
                </a:innerShdw>
              </a:effectLst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21</a:t>
            </a:fld>
            <a:endParaRPr lang="en-GB"/>
          </a:p>
        </p:txBody>
      </p:sp>
      <p:sp>
        <p:nvSpPr>
          <p:cNvPr id="2" name="TextBox 1"/>
          <p:cNvSpPr txBox="1"/>
          <p:nvPr/>
        </p:nvSpPr>
        <p:spPr>
          <a:xfrm>
            <a:off x="738111" y="5284708"/>
            <a:ext cx="847148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Bo </a:t>
            </a:r>
            <a:r>
              <a:rPr lang="en-US" dirty="0"/>
              <a:t>Tang, Ravi </a:t>
            </a:r>
            <a:r>
              <a:rPr lang="en-US" dirty="0" err="1"/>
              <a:t>Sandhu</a:t>
            </a:r>
            <a:r>
              <a:rPr lang="en-US" dirty="0"/>
              <a:t> and Qi Li. </a:t>
            </a:r>
            <a:r>
              <a:rPr lang="en-US" dirty="0" smtClean="0"/>
              <a:t>Multi-Tenancy </a:t>
            </a:r>
            <a:r>
              <a:rPr lang="en-US" dirty="0"/>
              <a:t>Authorization Models </a:t>
            </a:r>
            <a:r>
              <a:rPr lang="en-US" dirty="0" smtClean="0"/>
              <a:t>for </a:t>
            </a:r>
            <a:br>
              <a:rPr lang="en-US" dirty="0" smtClean="0"/>
            </a:br>
            <a:r>
              <a:rPr lang="en-US" dirty="0" smtClean="0"/>
              <a:t>Collaborative </a:t>
            </a:r>
            <a:r>
              <a:rPr lang="en-US" dirty="0"/>
              <a:t>Cloud Services. </a:t>
            </a:r>
            <a:r>
              <a:rPr lang="en-US" dirty="0" smtClean="0"/>
              <a:t>CTS, 2013.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dirty="0" smtClean="0"/>
              <a:t>Bo Tang, Qi Li and Ravi </a:t>
            </a:r>
            <a:r>
              <a:rPr lang="en-US" dirty="0" err="1" smtClean="0"/>
              <a:t>Sandhu</a:t>
            </a:r>
            <a:r>
              <a:rPr lang="en-US" dirty="0" smtClean="0"/>
              <a:t>. A Multi-Tenant RBAC Model for Collaborative</a:t>
            </a:r>
            <a:br>
              <a:rPr lang="en-US" dirty="0" smtClean="0"/>
            </a:br>
            <a:r>
              <a:rPr lang="en-US" dirty="0" smtClean="0"/>
              <a:t>Cloud Services. PST 2013.</a:t>
            </a:r>
            <a:endParaRPr lang="en-US" dirty="0"/>
          </a:p>
        </p:txBody>
      </p:sp>
      <p:sp>
        <p:nvSpPr>
          <p:cNvPr id="8" name="Date Placeholder 5"/>
          <p:cNvSpPr>
            <a:spLocks noGrp="1"/>
          </p:cNvSpPr>
          <p:nvPr>
            <p:ph type="dt" sz="half" idx="10"/>
          </p:nvPr>
        </p:nvSpPr>
        <p:spPr>
          <a:xfrm>
            <a:off x="504825" y="6994195"/>
            <a:ext cx="2351088" cy="401637"/>
          </a:xfrm>
        </p:spPr>
        <p:txBody>
          <a:bodyPr/>
          <a:lstStyle/>
          <a:p>
            <a:r>
              <a:rPr lang="en-US" dirty="0" smtClean="0"/>
              <a:t>© ICS at UTSA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6372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Collaborative Access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826" y="1204914"/>
            <a:ext cx="9072563" cy="5449886"/>
          </a:xfrm>
        </p:spPr>
        <p:txBody>
          <a:bodyPr/>
          <a:lstStyle/>
          <a:p>
            <a:r>
              <a:rPr lang="en-US" dirty="0" smtClean="0"/>
              <a:t>Centralized Facility</a:t>
            </a:r>
          </a:p>
          <a:p>
            <a:pPr lvl="1"/>
            <a:r>
              <a:rPr lang="en-US" dirty="0" smtClean="0"/>
              <a:t> Chance for centralized models in distributed systems</a:t>
            </a:r>
          </a:p>
          <a:p>
            <a:r>
              <a:rPr lang="en-US" dirty="0" smtClean="0"/>
              <a:t>Agility</a:t>
            </a:r>
          </a:p>
          <a:p>
            <a:pPr lvl="1"/>
            <a:r>
              <a:rPr lang="en-US" dirty="0" smtClean="0"/>
              <a:t> Collaboration and collaborators are temporary</a:t>
            </a:r>
            <a:endParaRPr lang="en-US" dirty="0"/>
          </a:p>
          <a:p>
            <a:r>
              <a:rPr lang="en-US" dirty="0" smtClean="0"/>
              <a:t>Homogeneity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Handful of popular brands</a:t>
            </a:r>
          </a:p>
          <a:p>
            <a:r>
              <a:rPr lang="en-US" dirty="0" smtClean="0"/>
              <a:t>Out-Sourcing Trust</a:t>
            </a:r>
          </a:p>
          <a:p>
            <a:pPr lvl="1"/>
            <a:r>
              <a:rPr lang="en-US" dirty="0"/>
              <a:t> </a:t>
            </a:r>
            <a:r>
              <a:rPr lang="en-US" dirty="0" smtClean="0"/>
              <a:t>Built-in collaboration spirit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sp>
        <p:nvSpPr>
          <p:cNvPr id="7" name="Date Placeholder 5"/>
          <p:cNvSpPr>
            <a:spLocks noGrp="1"/>
          </p:cNvSpPr>
          <p:nvPr>
            <p:ph type="dt" sz="half" idx="10"/>
          </p:nvPr>
        </p:nvSpPr>
        <p:spPr>
          <a:xfrm>
            <a:off x="504825" y="6994195"/>
            <a:ext cx="2351088" cy="401637"/>
          </a:xfrm>
        </p:spPr>
        <p:txBody>
          <a:bodyPr/>
          <a:lstStyle/>
          <a:p>
            <a:r>
              <a:rPr lang="en-US" dirty="0" smtClean="0"/>
              <a:t>© ICS at UTSA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0893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2549" y="38101"/>
            <a:ext cx="5707527" cy="690563"/>
          </a:xfrm>
        </p:spPr>
        <p:txBody>
          <a:bodyPr>
            <a:normAutofit/>
          </a:bodyPr>
          <a:lstStyle/>
          <a:p>
            <a:r>
              <a:rPr lang="en-US" dirty="0" smtClean="0"/>
              <a:t>Market Place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826" y="1204913"/>
            <a:ext cx="9072563" cy="5335769"/>
          </a:xfrm>
        </p:spPr>
        <p:txBody>
          <a:bodyPr>
            <a:normAutofit/>
          </a:bodyPr>
          <a:lstStyle/>
          <a:p>
            <a:r>
              <a:rPr lang="en-US" dirty="0"/>
              <a:t>Microsoft and </a:t>
            </a:r>
            <a:r>
              <a:rPr lang="en-US" dirty="0" smtClean="0"/>
              <a:t>IBM: Fine-grained data sharing in </a:t>
            </a:r>
            <a:r>
              <a:rPr lang="en-US" dirty="0" err="1" smtClean="0"/>
              <a:t>SaaS</a:t>
            </a:r>
            <a:r>
              <a:rPr lang="en-US" dirty="0" smtClean="0"/>
              <a:t> using DB schema</a:t>
            </a:r>
          </a:p>
          <a:p>
            <a:pPr lvl="1"/>
            <a:r>
              <a:rPr lang="en-US" dirty="0" smtClean="0"/>
              <a:t> Only feasible in DB</a:t>
            </a:r>
          </a:p>
          <a:p>
            <a:r>
              <a:rPr lang="en-US" dirty="0" smtClean="0"/>
              <a:t>NASA: RBAC + </a:t>
            </a:r>
            <a:r>
              <a:rPr lang="en-US" dirty="0" err="1" smtClean="0"/>
              <a:t>OpenStack</a:t>
            </a:r>
            <a:endParaRPr lang="en-US" dirty="0" smtClean="0"/>
          </a:p>
          <a:p>
            <a:pPr lvl="1"/>
            <a:r>
              <a:rPr lang="en-US" dirty="0"/>
              <a:t> </a:t>
            </a:r>
            <a:r>
              <a:rPr lang="en-US" dirty="0" smtClean="0"/>
              <a:t>Lacks ability to support collaborations</a:t>
            </a:r>
          </a:p>
          <a:p>
            <a:r>
              <a:rPr lang="en-US" dirty="0" err="1" smtClean="0"/>
              <a:t>Salesforce</a:t>
            </a:r>
            <a:r>
              <a:rPr lang="en-US" dirty="0" smtClean="0"/>
              <a:t> (</a:t>
            </a:r>
            <a:r>
              <a:rPr lang="en-US" dirty="0" err="1" smtClean="0"/>
              <a:t>Force.com</a:t>
            </a:r>
            <a:r>
              <a:rPr lang="en-US" dirty="0" smtClean="0"/>
              <a:t>): SSO + SAML</a:t>
            </a:r>
          </a:p>
          <a:p>
            <a:pPr lvl="1"/>
            <a:r>
              <a:rPr lang="en-US" dirty="0" smtClean="0"/>
              <a:t>Focus on authentication</a:t>
            </a:r>
          </a:p>
          <a:p>
            <a:pPr lvl="1"/>
            <a:r>
              <a:rPr lang="en-US" dirty="0" smtClean="0"/>
              <a:t>Heavy management of certificates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  <p:sp>
        <p:nvSpPr>
          <p:cNvPr id="9" name="TextBox 8"/>
          <p:cNvSpPr txBox="1"/>
          <p:nvPr/>
        </p:nvSpPr>
        <p:spPr>
          <a:xfrm>
            <a:off x="669925" y="5981032"/>
            <a:ext cx="8752744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Source</a:t>
            </a:r>
            <a:r>
              <a:rPr lang="en-US" sz="1400" dirty="0" smtClean="0"/>
              <a:t>:	http</a:t>
            </a:r>
            <a:r>
              <a:rPr lang="en-US" sz="1400" dirty="0"/>
              <a:t>://</a:t>
            </a:r>
            <a:r>
              <a:rPr lang="en-US" sz="1400" dirty="0" err="1"/>
              <a:t>msdn.microsoft.com</a:t>
            </a:r>
            <a:r>
              <a:rPr lang="en-US" sz="1400" dirty="0"/>
              <a:t>/en-us/library/aa479086.aspx </a:t>
            </a:r>
            <a:endParaRPr lang="en-US" sz="1400" dirty="0" smtClean="0"/>
          </a:p>
          <a:p>
            <a:r>
              <a:rPr lang="en-US" sz="1400" dirty="0"/>
              <a:t>		http://</a:t>
            </a:r>
            <a:r>
              <a:rPr lang="en-US" sz="1400" dirty="0" err="1"/>
              <a:t>nebula.nasa.gov</a:t>
            </a:r>
            <a:r>
              <a:rPr lang="en-US" sz="1400" dirty="0"/>
              <a:t>/blog/2010/06/03/nebulas-implementation-role-based-access-control-</a:t>
            </a:r>
            <a:r>
              <a:rPr lang="en-US" sz="1400" dirty="0" err="1"/>
              <a:t>rbac</a:t>
            </a:r>
            <a:r>
              <a:rPr lang="en-US" sz="1400" dirty="0"/>
              <a:t>/</a:t>
            </a:r>
            <a:endParaRPr lang="en-US" sz="1400" dirty="0" smtClean="0"/>
          </a:p>
          <a:p>
            <a:r>
              <a:rPr lang="en-US" sz="1400" dirty="0" smtClean="0"/>
              <a:t>		http</a:t>
            </a:r>
            <a:r>
              <a:rPr lang="en-US" sz="1400" dirty="0"/>
              <a:t>://</a:t>
            </a:r>
            <a:r>
              <a:rPr lang="en-US" sz="1400" dirty="0" err="1"/>
              <a:t>wiki.developerforce.com</a:t>
            </a:r>
            <a:r>
              <a:rPr lang="en-US" sz="1400" dirty="0"/>
              <a:t>/page/</a:t>
            </a:r>
            <a:r>
              <a:rPr lang="en-US" sz="1400" dirty="0" err="1"/>
              <a:t>Single_Sign-</a:t>
            </a:r>
            <a:r>
              <a:rPr lang="en-US" sz="1400" dirty="0" err="1" smtClean="0"/>
              <a:t>On_with_SAML_on_Force.com</a:t>
            </a:r>
            <a:endParaRPr lang="en-US" sz="1400" dirty="0"/>
          </a:p>
        </p:txBody>
      </p:sp>
      <p:sp>
        <p:nvSpPr>
          <p:cNvPr id="10" name="Date Placeholder 5"/>
          <p:cNvSpPr>
            <a:spLocks noGrp="1"/>
          </p:cNvSpPr>
          <p:nvPr>
            <p:ph type="dt" sz="half" idx="10"/>
          </p:nvPr>
        </p:nvSpPr>
        <p:spPr>
          <a:xfrm>
            <a:off x="504825" y="6994195"/>
            <a:ext cx="2351088" cy="401637"/>
          </a:xfrm>
        </p:spPr>
        <p:txBody>
          <a:bodyPr/>
          <a:lstStyle/>
          <a:p>
            <a:r>
              <a:rPr lang="en-US" dirty="0" smtClean="0"/>
              <a:t>© ICS at UTSA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49010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xplosion 2 6"/>
          <p:cNvSpPr/>
          <p:nvPr/>
        </p:nvSpPr>
        <p:spPr>
          <a:xfrm rot="919551">
            <a:off x="4724481" y="725613"/>
            <a:ext cx="3766228" cy="1825539"/>
          </a:xfrm>
          <a:prstGeom prst="irregularSeal2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Literature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RBAC</a:t>
            </a:r>
          </a:p>
          <a:p>
            <a:pPr lvl="1"/>
            <a:r>
              <a:rPr lang="en-US" dirty="0" smtClean="0"/>
              <a:t> CBAC, GB-RBAC, ROBAC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 Require central authority </a:t>
            </a:r>
            <a:r>
              <a:rPr lang="en-US" dirty="0" smtClean="0">
                <a:solidFill>
                  <a:srgbClr val="0000FF"/>
                </a:solidFill>
              </a:rPr>
              <a:t>managing collaborations</a:t>
            </a:r>
            <a:endParaRPr lang="en-US" dirty="0">
              <a:solidFill>
                <a:srgbClr val="0000FF"/>
              </a:solidFill>
            </a:endParaRPr>
          </a:p>
          <a:p>
            <a:r>
              <a:rPr lang="en-US" dirty="0" smtClean="0"/>
              <a:t>Delegation </a:t>
            </a:r>
            <a:r>
              <a:rPr lang="en-US" altLang="zh-CN" dirty="0" smtClean="0"/>
              <a:t>Models</a:t>
            </a:r>
          </a:p>
          <a:p>
            <a:pPr lvl="1"/>
            <a:r>
              <a:rPr lang="en-US" dirty="0" smtClean="0"/>
              <a:t> </a:t>
            </a:r>
            <a:r>
              <a:rPr lang="en-US" dirty="0" err="1" smtClean="0"/>
              <a:t>dRBAC</a:t>
            </a:r>
            <a:r>
              <a:rPr lang="en-US" dirty="0" smtClean="0"/>
              <a:t> and PBDM</a:t>
            </a:r>
          </a:p>
          <a:p>
            <a:pPr lvl="1"/>
            <a:r>
              <a:rPr lang="en-US" altLang="zh-CN" dirty="0" smtClean="0">
                <a:solidFill>
                  <a:srgbClr val="0000FF"/>
                </a:solidFill>
              </a:rPr>
              <a:t> Lacks agility (which the cloud requires)</a:t>
            </a:r>
          </a:p>
          <a:p>
            <a:r>
              <a:rPr lang="en-US" dirty="0"/>
              <a:t>Grids</a:t>
            </a:r>
          </a:p>
          <a:p>
            <a:pPr lvl="1"/>
            <a:r>
              <a:rPr lang="en-US" dirty="0"/>
              <a:t> CAS, VOMS, PERMIS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Absence of centralized </a:t>
            </a:r>
            <a:r>
              <a:rPr lang="en-US" dirty="0" smtClean="0">
                <a:solidFill>
                  <a:srgbClr val="0000FF"/>
                </a:solidFill>
              </a:rPr>
              <a:t>facility and homogeneous architecture (</a:t>
            </a:r>
            <a:r>
              <a:rPr lang="en-US" dirty="0">
                <a:solidFill>
                  <a:srgbClr val="0000FF"/>
                </a:solidFill>
              </a:rPr>
              <a:t>which the cloud has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5060684" y="1114425"/>
            <a:ext cx="2818500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70C0"/>
                </a:solidFill>
              </a:rPr>
              <a:t>Problem:</a:t>
            </a:r>
          </a:p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semantic mismatch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  <p:sp>
        <p:nvSpPr>
          <p:cNvPr id="9" name="Date Placeholder 5"/>
          <p:cNvSpPr>
            <a:spLocks noGrp="1"/>
          </p:cNvSpPr>
          <p:nvPr>
            <p:ph type="dt" sz="half" idx="10"/>
          </p:nvPr>
        </p:nvSpPr>
        <p:spPr>
          <a:xfrm>
            <a:off x="504825" y="6994195"/>
            <a:ext cx="2351088" cy="401637"/>
          </a:xfrm>
        </p:spPr>
        <p:txBody>
          <a:bodyPr/>
          <a:lstStyle/>
          <a:p>
            <a:r>
              <a:rPr lang="en-US" dirty="0" smtClean="0"/>
              <a:t>© ICS at UTSA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6351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Literature (Contd.)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865" lvl="1" indent="-342865">
              <a:buFont typeface="Wingdings" pitchFamily="2" charset="2"/>
              <a:buChar char="Ø"/>
            </a:pPr>
            <a:r>
              <a:rPr lang="en-US" sz="3200" dirty="0">
                <a:solidFill>
                  <a:schemeClr val="tx1"/>
                </a:solidFill>
                <a:cs typeface="ＭＳ Ｐゴシック" charset="-128"/>
              </a:rPr>
              <a:t>Role-based Trust </a:t>
            </a:r>
          </a:p>
          <a:p>
            <a:pPr lvl="1"/>
            <a:r>
              <a:rPr lang="en-US" dirty="0"/>
              <a:t> RT</a:t>
            </a:r>
            <a:r>
              <a:rPr lang="en-US" altLang="zh-CN" dirty="0"/>
              <a:t>, </a:t>
            </a:r>
            <a:r>
              <a:rPr lang="en-US" altLang="zh-CN" dirty="0" err="1"/>
              <a:t>Traust</a:t>
            </a:r>
            <a:r>
              <a:rPr lang="en-US" altLang="zh-CN" dirty="0"/>
              <a:t>, RMTN AND </a:t>
            </a:r>
            <a:r>
              <a:rPr lang="en-US" altLang="zh-CN" dirty="0" smtClean="0"/>
              <a:t>RAMARS_TM</a:t>
            </a:r>
          </a:p>
          <a:p>
            <a:pPr lvl="1"/>
            <a:r>
              <a:rPr lang="en-US" altLang="zh-CN" dirty="0"/>
              <a:t> </a:t>
            </a:r>
            <a:r>
              <a:rPr lang="en-US" altLang="zh-CN" dirty="0" err="1" smtClean="0"/>
              <a:t>Calero</a:t>
            </a:r>
            <a:r>
              <a:rPr lang="en-US" altLang="zh-CN" dirty="0" smtClean="0"/>
              <a:t> et al: towards a multi-tenant authorization system for cloud services</a:t>
            </a:r>
          </a:p>
          <a:p>
            <a:pPr lvl="2"/>
            <a:r>
              <a:rPr lang="en-US" altLang="zh-CN" dirty="0" smtClean="0"/>
              <a:t>Implementation layer </a:t>
            </a:r>
            <a:r>
              <a:rPr lang="en-US" altLang="zh-CN" dirty="0" err="1" smtClean="0"/>
              <a:t>PoC</a:t>
            </a:r>
            <a:endParaRPr lang="en-US" altLang="zh-CN" dirty="0" smtClean="0"/>
          </a:p>
          <a:p>
            <a:pPr lvl="2"/>
            <a:r>
              <a:rPr lang="en-US" altLang="zh-CN" dirty="0" smtClean="0"/>
              <a:t>Open for extensions in trust models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 Suits the cloud (out-sourcing trust)</a:t>
            </a:r>
            <a:endParaRPr lang="en-US" altLang="zh-CN" dirty="0" smtClean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  <p:sp>
        <p:nvSpPr>
          <p:cNvPr id="7" name="Cloud Callout 6"/>
          <p:cNvSpPr/>
          <p:nvPr/>
        </p:nvSpPr>
        <p:spPr>
          <a:xfrm>
            <a:off x="6757367" y="4178284"/>
            <a:ext cx="2505418" cy="1348924"/>
          </a:xfrm>
          <a:prstGeom prst="cloudCallout">
            <a:avLst>
              <a:gd name="adj1" fmla="val -47385"/>
              <a:gd name="adj2" fmla="val -52504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094761" y="4377863"/>
            <a:ext cx="19014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0070C0"/>
                </a:solidFill>
              </a:rPr>
              <a:t>Challenge:</a:t>
            </a:r>
          </a:p>
          <a:p>
            <a:pPr algn="ctr"/>
            <a:r>
              <a:rPr lang="en-US" sz="2000" dirty="0" smtClean="0">
                <a:solidFill>
                  <a:srgbClr val="008000"/>
                </a:solidFill>
              </a:rPr>
              <a:t>trust relation</a:t>
            </a:r>
            <a:endParaRPr lang="en-US" sz="2000" dirty="0">
              <a:solidFill>
                <a:srgbClr val="008000"/>
              </a:solidFill>
            </a:endParaRPr>
          </a:p>
        </p:txBody>
      </p:sp>
      <p:sp>
        <p:nvSpPr>
          <p:cNvPr id="9" name="Date Placeholder 5"/>
          <p:cNvSpPr>
            <a:spLocks noGrp="1"/>
          </p:cNvSpPr>
          <p:nvPr>
            <p:ph type="dt" sz="half" idx="10"/>
          </p:nvPr>
        </p:nvSpPr>
        <p:spPr>
          <a:xfrm>
            <a:off x="504825" y="6994195"/>
            <a:ext cx="2351088" cy="401637"/>
          </a:xfrm>
        </p:spPr>
        <p:txBody>
          <a:bodyPr/>
          <a:lstStyle/>
          <a:p>
            <a:r>
              <a:rPr lang="en-US" dirty="0" smtClean="0"/>
              <a:t>© ICS at UTSA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0086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" descr="D:\Dropbox\Research\2012f\PhD Seminar Presentation\clou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4245" y="2662938"/>
            <a:ext cx="5952998" cy="3685652"/>
          </a:xfrm>
          <a:prstGeom prst="rect">
            <a:avLst/>
          </a:prstGeom>
          <a:ln>
            <a:noFill/>
          </a:ln>
          <a:effectLst>
            <a:glow rad="139700">
              <a:schemeClr val="accent5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Multi-Tenant Authorization </a:t>
            </a:r>
            <a:r>
              <a:rPr lang="en-US" dirty="0"/>
              <a:t>as a </a:t>
            </a:r>
            <a:r>
              <a:rPr lang="en-US" dirty="0" smtClean="0"/>
              <a:t>Service (MT-</a:t>
            </a:r>
            <a:r>
              <a:rPr lang="en-US" dirty="0" err="1" smtClean="0"/>
              <a:t>AaaS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  <p:pic>
        <p:nvPicPr>
          <p:cNvPr id="1026" name="Picture 2" descr="http://blogs-images.forbes.com/kellyclay/files/2012/10/aws.pn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46760" y="5428748"/>
            <a:ext cx="1631572" cy="5948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microsoftarena.net/wp-content/uploads/2011/02/7217.Windows-Azure-logo-v_6556EF52.png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407270" y="5475375"/>
            <a:ext cx="1317696" cy="6356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www.blogsdna.com/wp-content/uploads/2009/09/google-app-engine-logo.png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61126" y="4389693"/>
            <a:ext cx="863711" cy="80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http://java.net/downloads/satjug/images/Rackspace%20Logo.jpg"/>
          <p:cNvPicPr>
            <a:picLocks noChangeAspect="1" noChangeArrowheads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19330" y="4982294"/>
            <a:ext cx="1470189" cy="4151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Salesforce Picture"/>
          <p:cNvPicPr>
            <a:picLocks noChangeAspect="1" noChangeArrowheads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38891" y="5194393"/>
            <a:ext cx="1044436" cy="81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6" name="Picture 32" descr="http://www.bloggingpro.com/wp-content/uploads/2012/07/flickr.jpg"/>
          <p:cNvPicPr>
            <a:picLocks noChangeAspect="1" noChangeArrowheads="1"/>
          </p:cNvPicPr>
          <p:nvPr/>
        </p:nvPicPr>
        <p:blipFill rotWithShape="1"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861126" y="3806092"/>
            <a:ext cx="1078493" cy="335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Left-Right Arrow 26"/>
          <p:cNvSpPr/>
          <p:nvPr/>
        </p:nvSpPr>
        <p:spPr>
          <a:xfrm rot="5400000">
            <a:off x="4121128" y="2639807"/>
            <a:ext cx="827311" cy="384346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Left-Right Arrow 30"/>
          <p:cNvSpPr/>
          <p:nvPr/>
        </p:nvSpPr>
        <p:spPr>
          <a:xfrm rot="5400000">
            <a:off x="5468037" y="2639808"/>
            <a:ext cx="827311" cy="384346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Left-Right Arrow 31"/>
          <p:cNvSpPr/>
          <p:nvPr/>
        </p:nvSpPr>
        <p:spPr>
          <a:xfrm rot="5400000">
            <a:off x="2774220" y="2639807"/>
            <a:ext cx="827311" cy="384346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 descr="googleicon.png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587" y="3519272"/>
            <a:ext cx="716607" cy="716607"/>
          </a:xfrm>
          <a:prstGeom prst="rect">
            <a:avLst/>
          </a:prstGeom>
        </p:spPr>
      </p:pic>
      <p:sp>
        <p:nvSpPr>
          <p:cNvPr id="20" name="Rounded Rectangle 19"/>
          <p:cNvSpPr/>
          <p:nvPr/>
        </p:nvSpPr>
        <p:spPr>
          <a:xfrm>
            <a:off x="2078133" y="1385458"/>
            <a:ext cx="4905194" cy="849741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MT-</a:t>
            </a:r>
            <a:r>
              <a:rPr lang="en-US" sz="3600" b="1" dirty="0" err="1" smtClean="0"/>
              <a:t>AaaS</a:t>
            </a:r>
            <a:endParaRPr lang="en-US" sz="3600" b="1" dirty="0"/>
          </a:p>
        </p:txBody>
      </p:sp>
      <p:sp>
        <p:nvSpPr>
          <p:cNvPr id="3" name="Left-Up Arrow 2"/>
          <p:cNvSpPr/>
          <p:nvPr/>
        </p:nvSpPr>
        <p:spPr>
          <a:xfrm>
            <a:off x="3895407" y="4517178"/>
            <a:ext cx="647846" cy="364954"/>
          </a:xfrm>
          <a:prstGeom prst="leftUp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-Right Arrow 7"/>
          <p:cNvSpPr/>
          <p:nvPr/>
        </p:nvSpPr>
        <p:spPr>
          <a:xfrm>
            <a:off x="3703255" y="5696794"/>
            <a:ext cx="575863" cy="192848"/>
          </a:xfrm>
          <a:prstGeom prst="left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urved Down Arrow 8"/>
          <p:cNvSpPr/>
          <p:nvPr/>
        </p:nvSpPr>
        <p:spPr>
          <a:xfrm flipH="1">
            <a:off x="5488986" y="4579944"/>
            <a:ext cx="806445" cy="402350"/>
          </a:xfrm>
          <a:prstGeom prst="curved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urved Right Arrow 9"/>
          <p:cNvSpPr/>
          <p:nvPr/>
        </p:nvSpPr>
        <p:spPr>
          <a:xfrm>
            <a:off x="2383632" y="4126198"/>
            <a:ext cx="381174" cy="841126"/>
          </a:xfrm>
          <a:prstGeom prst="curved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Left-Right Arrow 29"/>
          <p:cNvSpPr/>
          <p:nvPr/>
        </p:nvSpPr>
        <p:spPr>
          <a:xfrm>
            <a:off x="5048184" y="3786540"/>
            <a:ext cx="440802" cy="162698"/>
          </a:xfrm>
          <a:prstGeom prst="left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7151337" y="2899343"/>
            <a:ext cx="629711" cy="25649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ight Arrow 32"/>
          <p:cNvSpPr/>
          <p:nvPr/>
        </p:nvSpPr>
        <p:spPr>
          <a:xfrm>
            <a:off x="7151337" y="3692747"/>
            <a:ext cx="629711" cy="256491"/>
          </a:xfrm>
          <a:prstGeom prst="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7827640" y="2702351"/>
            <a:ext cx="17497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Multi-Tenant</a:t>
            </a:r>
          </a:p>
          <a:p>
            <a:r>
              <a:rPr lang="en-US" dirty="0" smtClean="0"/>
              <a:t>Access Control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7827640" y="3496277"/>
            <a:ext cx="157019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Cross-Tenant </a:t>
            </a:r>
          </a:p>
          <a:p>
            <a:r>
              <a:rPr lang="en-US" dirty="0" smtClean="0"/>
              <a:t>Access</a:t>
            </a:r>
            <a:endParaRPr lang="en-US" dirty="0"/>
          </a:p>
        </p:txBody>
      </p:sp>
      <p:pic>
        <p:nvPicPr>
          <p:cNvPr id="14" name="Picture 13" descr="8094122684_9ffbdbe0c9_z.jpg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8377" y="3348682"/>
            <a:ext cx="1092033" cy="1092033"/>
          </a:xfrm>
          <a:prstGeom prst="rect">
            <a:avLst/>
          </a:prstGeom>
        </p:spPr>
      </p:pic>
      <p:sp>
        <p:nvSpPr>
          <p:cNvPr id="28" name="Date Placeholder 5"/>
          <p:cNvSpPr>
            <a:spLocks noGrp="1"/>
          </p:cNvSpPr>
          <p:nvPr>
            <p:ph type="dt" sz="half" idx="10"/>
          </p:nvPr>
        </p:nvSpPr>
        <p:spPr>
          <a:xfrm>
            <a:off x="504825" y="6994195"/>
            <a:ext cx="2351088" cy="401637"/>
          </a:xfrm>
        </p:spPr>
        <p:txBody>
          <a:bodyPr/>
          <a:lstStyle/>
          <a:p>
            <a:r>
              <a:rPr lang="en-US" dirty="0" smtClean="0"/>
              <a:t>© ICS at UTSA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7901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MTAS Trust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826" y="1204913"/>
            <a:ext cx="9072563" cy="3252787"/>
          </a:xfrm>
        </p:spPr>
        <p:txBody>
          <a:bodyPr>
            <a:normAutofit/>
          </a:bodyPr>
          <a:lstStyle/>
          <a:p>
            <a:r>
              <a:rPr lang="en-US" dirty="0" smtClean="0"/>
              <a:t>If A trusts B then B (resource owner) can assign</a:t>
            </a:r>
          </a:p>
          <a:p>
            <a:pPr lvl="1"/>
            <a:r>
              <a:rPr lang="en-US" dirty="0" smtClean="0"/>
              <a:t>B’s permissions to A’s roles; and</a:t>
            </a:r>
          </a:p>
          <a:p>
            <a:pPr lvl="1"/>
            <a:r>
              <a:rPr lang="en-US" dirty="0" smtClean="0"/>
              <a:t>B’s roles as junior roles to A’s roles.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2389089" y="3987494"/>
            <a:ext cx="2571750" cy="591654"/>
          </a:xfrm>
          <a:prstGeom prst="round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6" rIns="91430" bIns="45716"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7" name="Can 6"/>
          <p:cNvSpPr/>
          <p:nvPr/>
        </p:nvSpPr>
        <p:spPr>
          <a:xfrm>
            <a:off x="3902148" y="4075773"/>
            <a:ext cx="859753" cy="378446"/>
          </a:xfrm>
          <a:prstGeom prst="ca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91430" tIns="45716" rIns="91430" bIns="45716" rtlCol="0" anchor="ctr"/>
          <a:lstStyle/>
          <a:p>
            <a:pPr algn="ctr"/>
            <a:r>
              <a:rPr lang="en-US" sz="1200" b="1" dirty="0" err="1"/>
              <a:t>AuthStmts</a:t>
            </a:r>
            <a:endParaRPr lang="en-US" sz="1200" b="1" dirty="0"/>
          </a:p>
        </p:txBody>
      </p:sp>
      <p:sp>
        <p:nvSpPr>
          <p:cNvPr id="8" name="Cube 7"/>
          <p:cNvSpPr/>
          <p:nvPr/>
        </p:nvSpPr>
        <p:spPr>
          <a:xfrm>
            <a:off x="2538820" y="4075773"/>
            <a:ext cx="1012153" cy="378446"/>
          </a:xfrm>
          <a:prstGeom prst="cub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91430" tIns="45716" rIns="91430" bIns="45716" rtlCol="0" anchor="ctr"/>
          <a:lstStyle/>
          <a:p>
            <a:pPr algn="ctr"/>
            <a:r>
              <a:rPr lang="en-US" sz="1200" b="1" dirty="0"/>
              <a:t>Resources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33725" y="3599108"/>
            <a:ext cx="1086624" cy="369324"/>
          </a:xfrm>
          <a:prstGeom prst="rect">
            <a:avLst/>
          </a:prstGeom>
          <a:noFill/>
        </p:spPr>
        <p:txBody>
          <a:bodyPr wrap="none" lIns="91430" tIns="45716" rIns="91430" bIns="45716" rtlCol="0">
            <a:spAutoFit/>
          </a:bodyPr>
          <a:lstStyle/>
          <a:p>
            <a:r>
              <a:rPr lang="en-US" dirty="0" smtClean="0"/>
              <a:t>Tenant</a:t>
            </a:r>
            <a:r>
              <a:rPr lang="en-US" i="1" dirty="0" smtClean="0"/>
              <a:t> A</a:t>
            </a:r>
            <a:endParaRPr lang="en-US" i="1" dirty="0"/>
          </a:p>
        </p:txBody>
      </p:sp>
      <p:sp>
        <p:nvSpPr>
          <p:cNvPr id="13" name="TextBox 12"/>
          <p:cNvSpPr txBox="1"/>
          <p:nvPr/>
        </p:nvSpPr>
        <p:spPr>
          <a:xfrm>
            <a:off x="6496485" y="3599108"/>
            <a:ext cx="1095216" cy="369324"/>
          </a:xfrm>
          <a:prstGeom prst="rect">
            <a:avLst/>
          </a:prstGeom>
          <a:noFill/>
        </p:spPr>
        <p:txBody>
          <a:bodyPr wrap="none" lIns="91430" tIns="45716" rIns="91430" bIns="45716" rtlCol="0">
            <a:spAutoFit/>
          </a:bodyPr>
          <a:lstStyle/>
          <a:p>
            <a:r>
              <a:rPr lang="en-US" dirty="0" smtClean="0"/>
              <a:t>Tenant</a:t>
            </a:r>
            <a:r>
              <a:rPr lang="en-US" i="1" dirty="0" smtClean="0"/>
              <a:t> B</a:t>
            </a:r>
            <a:endParaRPr lang="en-US" i="1" dirty="0"/>
          </a:p>
        </p:txBody>
      </p:sp>
      <p:sp>
        <p:nvSpPr>
          <p:cNvPr id="14" name="Rounded Rectangle 13"/>
          <p:cNvSpPr/>
          <p:nvPr/>
        </p:nvSpPr>
        <p:spPr>
          <a:xfrm>
            <a:off x="2389089" y="3987494"/>
            <a:ext cx="2571750" cy="591654"/>
          </a:xfrm>
          <a:prstGeom prst="roundRect">
            <a:avLst/>
          </a:prstGeom>
          <a:solidFill>
            <a:schemeClr val="tx1">
              <a:lumMod val="75000"/>
              <a:lumOff val="25000"/>
              <a:alpha val="74902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6" rIns="91430" bIns="45716"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758228" y="3968440"/>
            <a:ext cx="2571750" cy="629762"/>
          </a:xfrm>
          <a:prstGeom prst="round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6" rIns="91430" bIns="45716"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2389089" y="4844744"/>
            <a:ext cx="2571750" cy="591654"/>
          </a:xfrm>
          <a:prstGeom prst="round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6" rIns="91430" bIns="45716"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22" name="Can 21"/>
          <p:cNvSpPr/>
          <p:nvPr/>
        </p:nvSpPr>
        <p:spPr>
          <a:xfrm>
            <a:off x="3902148" y="4960910"/>
            <a:ext cx="859753" cy="378446"/>
          </a:xfrm>
          <a:prstGeom prst="ca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91430" tIns="45716" rIns="91430" bIns="45716" rtlCol="0" anchor="ctr"/>
          <a:lstStyle/>
          <a:p>
            <a:pPr algn="ctr"/>
            <a:r>
              <a:rPr lang="en-US" sz="1200" b="1" dirty="0" err="1"/>
              <a:t>AuthStmts</a:t>
            </a:r>
            <a:endParaRPr lang="en-US" sz="1200" b="1" dirty="0"/>
          </a:p>
        </p:txBody>
      </p:sp>
      <p:sp>
        <p:nvSpPr>
          <p:cNvPr id="23" name="Cube 22"/>
          <p:cNvSpPr/>
          <p:nvPr/>
        </p:nvSpPr>
        <p:spPr>
          <a:xfrm>
            <a:off x="2538820" y="4933024"/>
            <a:ext cx="1012153" cy="378446"/>
          </a:xfrm>
          <a:prstGeom prst="cub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91430" tIns="45716" rIns="91430" bIns="45716" rtlCol="0" anchor="ctr"/>
          <a:lstStyle/>
          <a:p>
            <a:pPr algn="ctr"/>
            <a:r>
              <a:rPr lang="en-US" sz="1200" b="1" dirty="0"/>
              <a:t>Resources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2389088" y="4844744"/>
            <a:ext cx="1364578" cy="591654"/>
          </a:xfrm>
          <a:prstGeom prst="roundRect">
            <a:avLst/>
          </a:prstGeom>
          <a:solidFill>
            <a:schemeClr val="tx1">
              <a:lumMod val="75000"/>
              <a:lumOff val="25000"/>
              <a:alpha val="74902"/>
            </a:schemeClr>
          </a:solidFill>
          <a:ln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6" rIns="91430" bIns="45716"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5758228" y="4825690"/>
            <a:ext cx="2571750" cy="610708"/>
          </a:xfrm>
          <a:prstGeom prst="round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0" tIns="45716" rIns="91430" bIns="45716"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26" name="Can 25"/>
          <p:cNvSpPr/>
          <p:nvPr/>
        </p:nvSpPr>
        <p:spPr>
          <a:xfrm>
            <a:off x="7271288" y="4960910"/>
            <a:ext cx="859753" cy="378446"/>
          </a:xfrm>
          <a:prstGeom prst="ca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91430" tIns="45716" rIns="91430" bIns="45716" rtlCol="0" anchor="ctr"/>
          <a:lstStyle/>
          <a:p>
            <a:pPr algn="ctr"/>
            <a:r>
              <a:rPr lang="en-US" sz="1200" b="1" dirty="0" err="1"/>
              <a:t>AuthStmts</a:t>
            </a:r>
            <a:endParaRPr lang="en-US" sz="1200" b="1" dirty="0"/>
          </a:p>
        </p:txBody>
      </p:sp>
      <p:sp>
        <p:nvSpPr>
          <p:cNvPr id="27" name="Cube 26"/>
          <p:cNvSpPr/>
          <p:nvPr/>
        </p:nvSpPr>
        <p:spPr>
          <a:xfrm>
            <a:off x="5907961" y="4951349"/>
            <a:ext cx="1012153" cy="378446"/>
          </a:xfrm>
          <a:prstGeom prst="cub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91430" tIns="45716" rIns="91430" bIns="45716" rtlCol="0" anchor="ctr"/>
          <a:lstStyle/>
          <a:p>
            <a:pPr algn="ctr"/>
            <a:r>
              <a:rPr lang="en-US" sz="1200" b="1" dirty="0"/>
              <a:t>Resources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006840" y="4065834"/>
            <a:ext cx="1228706" cy="369324"/>
          </a:xfrm>
          <a:prstGeom prst="rect">
            <a:avLst/>
          </a:prstGeom>
          <a:noFill/>
        </p:spPr>
        <p:txBody>
          <a:bodyPr wrap="none" lIns="91430" tIns="45716" rIns="91430" bIns="45716" rtlCol="0">
            <a:spAutoFit/>
          </a:bodyPr>
          <a:lstStyle/>
          <a:p>
            <a:r>
              <a:rPr lang="en-US" dirty="0" smtClean="0"/>
              <a:t>If No trust</a:t>
            </a:r>
            <a:endParaRPr lang="en-US" i="1" dirty="0"/>
          </a:p>
        </p:txBody>
      </p:sp>
      <p:sp>
        <p:nvSpPr>
          <p:cNvPr id="29" name="TextBox 28"/>
          <p:cNvSpPr txBox="1"/>
          <p:nvPr/>
        </p:nvSpPr>
        <p:spPr>
          <a:xfrm>
            <a:off x="1006839" y="4965467"/>
            <a:ext cx="1308003" cy="369324"/>
          </a:xfrm>
          <a:prstGeom prst="rect">
            <a:avLst/>
          </a:prstGeom>
          <a:noFill/>
        </p:spPr>
        <p:txBody>
          <a:bodyPr wrap="none" lIns="91430" tIns="45716" rIns="91430" bIns="45716" rtlCol="0">
            <a:spAutoFit/>
          </a:bodyPr>
          <a:lstStyle/>
          <a:p>
            <a:r>
              <a:rPr lang="en-US" dirty="0" smtClean="0"/>
              <a:t>If </a:t>
            </a:r>
            <a:r>
              <a:rPr lang="en-US" i="1" dirty="0" smtClean="0"/>
              <a:t>A</a:t>
            </a:r>
            <a:r>
              <a:rPr lang="en-US" dirty="0" smtClean="0"/>
              <a:t> trust </a:t>
            </a:r>
            <a:r>
              <a:rPr lang="en-US" i="1" dirty="0" smtClean="0"/>
              <a:t>B</a:t>
            </a:r>
            <a:endParaRPr lang="en-US" i="1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070340" y="4718778"/>
            <a:ext cx="7495303" cy="0"/>
          </a:xfrm>
          <a:prstGeom prst="line">
            <a:avLst/>
          </a:prstGeom>
          <a:ln w="19050" cmpd="sng">
            <a:solidFill>
              <a:srgbClr val="131F49"/>
            </a:solidFill>
            <a:prstDash val="lgDashDot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an 31"/>
          <p:cNvSpPr/>
          <p:nvPr/>
        </p:nvSpPr>
        <p:spPr>
          <a:xfrm>
            <a:off x="7271288" y="4103626"/>
            <a:ext cx="859753" cy="378446"/>
          </a:xfrm>
          <a:prstGeom prst="ca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91430" tIns="45716" rIns="91430" bIns="45716" rtlCol="0" anchor="ctr"/>
          <a:lstStyle/>
          <a:p>
            <a:pPr algn="ctr"/>
            <a:r>
              <a:rPr lang="en-US" sz="1200" b="1" dirty="0" err="1"/>
              <a:t>AuthStmts</a:t>
            </a:r>
            <a:endParaRPr lang="en-US" sz="1200" b="1" dirty="0"/>
          </a:p>
        </p:txBody>
      </p:sp>
      <p:sp>
        <p:nvSpPr>
          <p:cNvPr id="33" name="Cube 32"/>
          <p:cNvSpPr/>
          <p:nvPr/>
        </p:nvSpPr>
        <p:spPr>
          <a:xfrm>
            <a:off x="5907961" y="4094098"/>
            <a:ext cx="1012153" cy="378446"/>
          </a:xfrm>
          <a:prstGeom prst="cub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lIns="91430" tIns="45716" rIns="91430" bIns="45716" rtlCol="0" anchor="ctr"/>
          <a:lstStyle/>
          <a:p>
            <a:pPr algn="ctr"/>
            <a:r>
              <a:rPr lang="en-US" sz="1200" b="1" dirty="0"/>
              <a:t>Resources</a:t>
            </a:r>
          </a:p>
        </p:txBody>
      </p:sp>
      <p:sp>
        <p:nvSpPr>
          <p:cNvPr id="30" name="Hexagon 29"/>
          <p:cNvSpPr/>
          <p:nvPr/>
        </p:nvSpPr>
        <p:spPr>
          <a:xfrm>
            <a:off x="3133725" y="5651500"/>
            <a:ext cx="1104900" cy="393700"/>
          </a:xfrm>
          <a:prstGeom prst="hexagon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User</a:t>
            </a:r>
            <a:endParaRPr lang="en-US" dirty="0"/>
          </a:p>
        </p:txBody>
      </p:sp>
      <p:cxnSp>
        <p:nvCxnSpPr>
          <p:cNvPr id="34" name="Elbow Connector 33"/>
          <p:cNvCxnSpPr>
            <a:stCxn id="30" idx="0"/>
            <a:endCxn id="27" idx="3"/>
          </p:cNvCxnSpPr>
          <p:nvPr/>
        </p:nvCxnSpPr>
        <p:spPr>
          <a:xfrm flipV="1">
            <a:off x="4238625" y="5329795"/>
            <a:ext cx="2128107" cy="518555"/>
          </a:xfrm>
          <a:prstGeom prst="bentConnector2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Date Placeholder 5"/>
          <p:cNvSpPr>
            <a:spLocks noGrp="1"/>
          </p:cNvSpPr>
          <p:nvPr>
            <p:ph type="dt" sz="half" idx="10"/>
          </p:nvPr>
        </p:nvSpPr>
        <p:spPr>
          <a:xfrm>
            <a:off x="504825" y="6994195"/>
            <a:ext cx="2351088" cy="401637"/>
          </a:xfrm>
        </p:spPr>
        <p:txBody>
          <a:bodyPr/>
          <a:lstStyle/>
          <a:p>
            <a:r>
              <a:rPr lang="en-US" dirty="0" smtClean="0"/>
              <a:t>© ICS at UTSA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1682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MTAS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World-Leading Research with Real-World Impact!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84A2E2-4245-4880-AA04-A3886BD21EE2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  <p:pic>
        <p:nvPicPr>
          <p:cNvPr id="10" name="Picture 9" descr="HPMODEL-eps-converted-to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6929" y="1130300"/>
            <a:ext cx="6271720" cy="5105400"/>
          </a:xfrm>
          <a:prstGeom prst="rect">
            <a:avLst/>
          </a:prstGeom>
        </p:spPr>
      </p:pic>
      <p:sp>
        <p:nvSpPr>
          <p:cNvPr id="7" name="Date Placeholder 5"/>
          <p:cNvSpPr>
            <a:spLocks noGrp="1"/>
          </p:cNvSpPr>
          <p:nvPr>
            <p:ph type="dt" sz="half" idx="10"/>
          </p:nvPr>
        </p:nvSpPr>
        <p:spPr>
          <a:xfrm>
            <a:off x="504825" y="6994195"/>
            <a:ext cx="2351088" cy="401637"/>
          </a:xfrm>
        </p:spPr>
        <p:txBody>
          <a:bodyPr/>
          <a:lstStyle/>
          <a:p>
            <a:r>
              <a:rPr lang="en-US" dirty="0" smtClean="0"/>
              <a:t>© ICS at UTSA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48025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WERPOINTLATEX_MANUALPREVIEW" val="True"/>
</p:tagLst>
</file>

<file path=ppt/theme/theme1.xml><?xml version="1.0" encoding="utf-8"?>
<a:theme xmlns:a="http://schemas.openxmlformats.org/drawingml/2006/main" name="ic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13260</TotalTime>
  <Words>963</Words>
  <Application>Microsoft Office PowerPoint</Application>
  <PresentationFormat>Custom</PresentationFormat>
  <Paragraphs>246</Paragraphs>
  <Slides>21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ＭＳ Ｐゴシック</vt:lpstr>
      <vt:lpstr>Arial</vt:lpstr>
      <vt:lpstr>Calibri</vt:lpstr>
      <vt:lpstr>Courier New</vt:lpstr>
      <vt:lpstr>Times New Roman</vt:lpstr>
      <vt:lpstr>Wingdings</vt:lpstr>
      <vt:lpstr>ics</vt:lpstr>
      <vt:lpstr>Authorization and Trust in the Cloud</vt:lpstr>
      <vt:lpstr>Cloud Computing</vt:lpstr>
      <vt:lpstr>Collaborative Access Control</vt:lpstr>
      <vt:lpstr>Market Place</vt:lpstr>
      <vt:lpstr>Literature</vt:lpstr>
      <vt:lpstr>Literature (Contd.)</vt:lpstr>
      <vt:lpstr>Multi-Tenant Authorization as a Service (MT-AaaS)</vt:lpstr>
      <vt:lpstr>MTAS Trust Model</vt:lpstr>
      <vt:lpstr>MTAS</vt:lpstr>
      <vt:lpstr>MT-RBAC Trust Model</vt:lpstr>
      <vt:lpstr>MT-RBAC</vt:lpstr>
      <vt:lpstr>Trust Model Comparison</vt:lpstr>
      <vt:lpstr>Finer-grained Trust Models</vt:lpstr>
      <vt:lpstr>Constraints</vt:lpstr>
      <vt:lpstr>Collaboration Admin.</vt:lpstr>
      <vt:lpstr>PROTOTYPE AND EVALUATION</vt:lpstr>
      <vt:lpstr>Evaluation: Performance</vt:lpstr>
      <vt:lpstr>Evaluation: Scalability</vt:lpstr>
      <vt:lpstr>Summary</vt:lpstr>
      <vt:lpstr>Future Work</vt:lpstr>
      <vt:lpstr>Q &amp; 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1387</cp:revision>
  <cp:lastPrinted>2012-06-19T18:24:44Z</cp:lastPrinted>
  <dcterms:created xsi:type="dcterms:W3CDTF">2010-02-19T20:53:39Z</dcterms:created>
  <dcterms:modified xsi:type="dcterms:W3CDTF">2013-05-28T07:57:45Z</dcterms:modified>
</cp:coreProperties>
</file>