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319" r:id="rId4"/>
    <p:sldId id="262" r:id="rId5"/>
    <p:sldId id="318" r:id="rId6"/>
    <p:sldId id="263" r:id="rId7"/>
    <p:sldId id="320" r:id="rId8"/>
    <p:sldId id="322" r:id="rId9"/>
    <p:sldId id="32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orient="horz" pos="1067">
          <p15:clr>
            <a:srgbClr val="A4A3A4"/>
          </p15:clr>
        </p15:guide>
        <p15:guide id="3" orient="horz" pos="4032">
          <p15:clr>
            <a:srgbClr val="A4A3A4"/>
          </p15:clr>
        </p15:guide>
        <p15:guide id="4" orient="horz" pos="4247">
          <p15:clr>
            <a:srgbClr val="A4A3A4"/>
          </p15:clr>
        </p15:guide>
        <p15:guide id="5" pos="2881">
          <p15:clr>
            <a:srgbClr val="A4A3A4"/>
          </p15:clr>
        </p15:guide>
        <p15:guide id="6" pos="2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6"/>
    <a:srgbClr val="00236A"/>
    <a:srgbClr val="782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88E50A-512A-8448-A0CD-3EC9F0F6FC8C}" v="69" dt="2019-10-10T14:43:10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6516" autoAdjust="0"/>
    <p:restoredTop sz="80247" autoAdjust="0"/>
  </p:normalViewPr>
  <p:slideViewPr>
    <p:cSldViewPr snapToGrid="0" showGuides="1">
      <p:cViewPr varScale="1">
        <p:scale>
          <a:sx n="87" d="100"/>
          <a:sy n="87" d="100"/>
        </p:scale>
        <p:origin x="1902" y="120"/>
      </p:cViewPr>
      <p:guideLst>
        <p:guide orient="horz" pos="2161"/>
        <p:guide orient="horz" pos="1067"/>
        <p:guide orient="horz" pos="4032"/>
        <p:guide orient="horz" pos="4247"/>
        <p:guide pos="2881"/>
        <p:guide pos="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Benson" userId="0c27747d-a865-4838-adce-a9a74a8489fb" providerId="ADAL" clId="{0C88E50A-512A-8448-A0CD-3EC9F0F6FC8C}"/>
    <pc:docChg chg="undo redo custSel modSld">
      <pc:chgData name="James Benson" userId="0c27747d-a865-4838-adce-a9a74a8489fb" providerId="ADAL" clId="{0C88E50A-512A-8448-A0CD-3EC9F0F6FC8C}" dt="2019-10-10T14:43:10.394" v="496"/>
      <pc:docMkLst>
        <pc:docMk/>
      </pc:docMkLst>
      <pc:sldChg chg="addSp">
        <pc:chgData name="James Benson" userId="0c27747d-a865-4838-adce-a9a74a8489fb" providerId="ADAL" clId="{0C88E50A-512A-8448-A0CD-3EC9F0F6FC8C}" dt="2019-10-10T14:43:07.128" v="494"/>
        <pc:sldMkLst>
          <pc:docMk/>
          <pc:sldMk cId="653594829" sldId="258"/>
        </pc:sldMkLst>
        <pc:spChg chg="add">
          <ac:chgData name="James Benson" userId="0c27747d-a865-4838-adce-a9a74a8489fb" providerId="ADAL" clId="{0C88E50A-512A-8448-A0CD-3EC9F0F6FC8C}" dt="2019-10-10T14:43:07.128" v="494"/>
          <ac:spMkLst>
            <pc:docMk/>
            <pc:sldMk cId="653594829" sldId="258"/>
            <ac:spMk id="61" creationId="{78399B8B-0F5D-3345-8B81-45CD9060DF1D}"/>
          </ac:spMkLst>
        </pc:spChg>
      </pc:sldChg>
      <pc:sldChg chg="addSp modSp modNotesTx">
        <pc:chgData name="James Benson" userId="0c27747d-a865-4838-adce-a9a74a8489fb" providerId="ADAL" clId="{0C88E50A-512A-8448-A0CD-3EC9F0F6FC8C}" dt="2019-10-10T14:42:58.292" v="487"/>
        <pc:sldMkLst>
          <pc:docMk/>
          <pc:sldMk cId="0" sldId="260"/>
        </pc:sldMkLst>
        <pc:spChg chg="add">
          <ac:chgData name="James Benson" userId="0c27747d-a865-4838-adce-a9a74a8489fb" providerId="ADAL" clId="{0C88E50A-512A-8448-A0CD-3EC9F0F6FC8C}" dt="2019-10-10T14:42:58.292" v="487"/>
          <ac:spMkLst>
            <pc:docMk/>
            <pc:sldMk cId="0" sldId="260"/>
            <ac:spMk id="5" creationId="{4018E72E-D9E7-DE42-A529-BFE40EC693C7}"/>
          </ac:spMkLst>
        </pc:spChg>
        <pc:spChg chg="mod">
          <ac:chgData name="James Benson" userId="0c27747d-a865-4838-adce-a9a74a8489fb" providerId="ADAL" clId="{0C88E50A-512A-8448-A0CD-3EC9F0F6FC8C}" dt="2019-10-10T13:36:51.673" v="202" actId="313"/>
          <ac:spMkLst>
            <pc:docMk/>
            <pc:sldMk cId="0" sldId="260"/>
            <ac:spMk id="6" creationId="{00000000-0000-0000-0000-000000000000}"/>
          </ac:spMkLst>
        </pc:spChg>
      </pc:sldChg>
      <pc:sldChg chg="addSp modSp modNotesTx">
        <pc:chgData name="James Benson" userId="0c27747d-a865-4838-adce-a9a74a8489fb" providerId="ADAL" clId="{0C88E50A-512A-8448-A0CD-3EC9F0F6FC8C}" dt="2019-10-10T14:43:02.301" v="491" actId="1035"/>
        <pc:sldMkLst>
          <pc:docMk/>
          <pc:sldMk cId="1179951312" sldId="311"/>
        </pc:sldMkLst>
        <pc:spChg chg="add mod">
          <ac:chgData name="James Benson" userId="0c27747d-a865-4838-adce-a9a74a8489fb" providerId="ADAL" clId="{0C88E50A-512A-8448-A0CD-3EC9F0F6FC8C}" dt="2019-10-10T14:43:02.301" v="491" actId="1035"/>
          <ac:spMkLst>
            <pc:docMk/>
            <pc:sldMk cId="1179951312" sldId="311"/>
            <ac:spMk id="13" creationId="{B612DD8D-7036-2649-B3B6-9ABBBCC89A30}"/>
          </ac:spMkLst>
        </pc:spChg>
      </pc:sldChg>
      <pc:sldChg chg="addSp modSp">
        <pc:chgData name="James Benson" userId="0c27747d-a865-4838-adce-a9a74a8489fb" providerId="ADAL" clId="{0C88E50A-512A-8448-A0CD-3EC9F0F6FC8C}" dt="2019-10-10T14:42:59.654" v="488"/>
        <pc:sldMkLst>
          <pc:docMk/>
          <pc:sldMk cId="223521598" sldId="340"/>
        </pc:sldMkLst>
        <pc:spChg chg="add">
          <ac:chgData name="James Benson" userId="0c27747d-a865-4838-adce-a9a74a8489fb" providerId="ADAL" clId="{0C88E50A-512A-8448-A0CD-3EC9F0F6FC8C}" dt="2019-10-10T14:42:59.654" v="488"/>
          <ac:spMkLst>
            <pc:docMk/>
            <pc:sldMk cId="223521598" sldId="340"/>
            <ac:spMk id="5" creationId="{6C139625-EB1D-914F-99A8-046BDC59C83E}"/>
          </ac:spMkLst>
        </pc:spChg>
        <pc:spChg chg="mod">
          <ac:chgData name="James Benson" userId="0c27747d-a865-4838-adce-a9a74a8489fb" providerId="ADAL" clId="{0C88E50A-512A-8448-A0CD-3EC9F0F6FC8C}" dt="2019-10-10T13:39:40.849" v="213" actId="20577"/>
          <ac:spMkLst>
            <pc:docMk/>
            <pc:sldMk cId="223521598" sldId="340"/>
            <ac:spMk id="6" creationId="{00000000-0000-0000-0000-000000000000}"/>
          </ac:spMkLst>
        </pc:spChg>
      </pc:sldChg>
      <pc:sldChg chg="addSp modNotesTx">
        <pc:chgData name="James Benson" userId="0c27747d-a865-4838-adce-a9a74a8489fb" providerId="ADAL" clId="{0C88E50A-512A-8448-A0CD-3EC9F0F6FC8C}" dt="2019-10-10T14:43:08.821" v="495"/>
        <pc:sldMkLst>
          <pc:docMk/>
          <pc:sldMk cId="973677085" sldId="345"/>
        </pc:sldMkLst>
        <pc:spChg chg="add">
          <ac:chgData name="James Benson" userId="0c27747d-a865-4838-adce-a9a74a8489fb" providerId="ADAL" clId="{0C88E50A-512A-8448-A0CD-3EC9F0F6FC8C}" dt="2019-10-10T14:43:08.821" v="495"/>
          <ac:spMkLst>
            <pc:docMk/>
            <pc:sldMk cId="973677085" sldId="345"/>
            <ac:spMk id="5" creationId="{D4239E30-C851-1044-A016-2FE7EC45D1A3}"/>
          </ac:spMkLst>
        </pc:spChg>
      </pc:sldChg>
      <pc:sldChg chg="addSp">
        <pc:chgData name="James Benson" userId="0c27747d-a865-4838-adce-a9a74a8489fb" providerId="ADAL" clId="{0C88E50A-512A-8448-A0CD-3EC9F0F6FC8C}" dt="2019-10-10T14:43:05.252" v="493"/>
        <pc:sldMkLst>
          <pc:docMk/>
          <pc:sldMk cId="1511297458" sldId="346"/>
        </pc:sldMkLst>
        <pc:spChg chg="add">
          <ac:chgData name="James Benson" userId="0c27747d-a865-4838-adce-a9a74a8489fb" providerId="ADAL" clId="{0C88E50A-512A-8448-A0CD-3EC9F0F6FC8C}" dt="2019-10-10T14:43:05.252" v="493"/>
          <ac:spMkLst>
            <pc:docMk/>
            <pc:sldMk cId="1511297458" sldId="346"/>
            <ac:spMk id="5" creationId="{F42B0F0E-BEF1-0749-8822-71A619514CA6}"/>
          </ac:spMkLst>
        </pc:spChg>
      </pc:sldChg>
      <pc:sldChg chg="addSp modNotesTx">
        <pc:chgData name="James Benson" userId="0c27747d-a865-4838-adce-a9a74a8489fb" providerId="ADAL" clId="{0C88E50A-512A-8448-A0CD-3EC9F0F6FC8C}" dt="2019-10-10T14:42:56.281" v="486"/>
        <pc:sldMkLst>
          <pc:docMk/>
          <pc:sldMk cId="182215603" sldId="347"/>
        </pc:sldMkLst>
        <pc:spChg chg="add">
          <ac:chgData name="James Benson" userId="0c27747d-a865-4838-adce-a9a74a8489fb" providerId="ADAL" clId="{0C88E50A-512A-8448-A0CD-3EC9F0F6FC8C}" dt="2019-10-10T14:42:56.281" v="486"/>
          <ac:spMkLst>
            <pc:docMk/>
            <pc:sldMk cId="182215603" sldId="347"/>
            <ac:spMk id="6" creationId="{3ED77E6A-BE06-3E42-A925-FE934334D2E8}"/>
          </ac:spMkLst>
        </pc:spChg>
      </pc:sldChg>
      <pc:sldChg chg="addSp">
        <pc:chgData name="James Benson" userId="0c27747d-a865-4838-adce-a9a74a8489fb" providerId="ADAL" clId="{0C88E50A-512A-8448-A0CD-3EC9F0F6FC8C}" dt="2019-10-10T14:43:03.738" v="492"/>
        <pc:sldMkLst>
          <pc:docMk/>
          <pc:sldMk cId="2576791969" sldId="348"/>
        </pc:sldMkLst>
        <pc:spChg chg="add">
          <ac:chgData name="James Benson" userId="0c27747d-a865-4838-adce-a9a74a8489fb" providerId="ADAL" clId="{0C88E50A-512A-8448-A0CD-3EC9F0F6FC8C}" dt="2019-10-10T14:43:03.738" v="492"/>
          <ac:spMkLst>
            <pc:docMk/>
            <pc:sldMk cId="2576791969" sldId="348"/>
            <ac:spMk id="6" creationId="{096BD861-CC79-0B4A-8089-C16AD5D5F1C8}"/>
          </ac:spMkLst>
        </pc:spChg>
      </pc:sldChg>
      <pc:sldChg chg="addSp">
        <pc:chgData name="James Benson" userId="0c27747d-a865-4838-adce-a9a74a8489fb" providerId="ADAL" clId="{0C88E50A-512A-8448-A0CD-3EC9F0F6FC8C}" dt="2019-10-10T14:43:10.394" v="496"/>
        <pc:sldMkLst>
          <pc:docMk/>
          <pc:sldMk cId="2490588065" sldId="349"/>
        </pc:sldMkLst>
        <pc:spChg chg="add">
          <ac:chgData name="James Benson" userId="0c27747d-a865-4838-adce-a9a74a8489fb" providerId="ADAL" clId="{0C88E50A-512A-8448-A0CD-3EC9F0F6FC8C}" dt="2019-10-10T14:43:10.394" v="496"/>
          <ac:spMkLst>
            <pc:docMk/>
            <pc:sldMk cId="2490588065" sldId="349"/>
            <ac:spMk id="6" creationId="{626595C4-092C-3641-941A-6FB109133A73}"/>
          </ac:spMkLst>
        </pc:spChg>
      </pc:sldChg>
      <pc:sldChg chg="addSp delSp modSp">
        <pc:chgData name="James Benson" userId="0c27747d-a865-4838-adce-a9a74a8489fb" providerId="ADAL" clId="{0C88E50A-512A-8448-A0CD-3EC9F0F6FC8C}" dt="2019-10-10T14:42:53.673" v="485" actId="1035"/>
        <pc:sldMkLst>
          <pc:docMk/>
          <pc:sldMk cId="3704521310" sldId="350"/>
        </pc:sldMkLst>
        <pc:spChg chg="mod">
          <ac:chgData name="James Benson" userId="0c27747d-a865-4838-adce-a9a74a8489fb" providerId="ADAL" clId="{0C88E50A-512A-8448-A0CD-3EC9F0F6FC8C}" dt="2019-10-10T13:32:19.148" v="198" actId="20577"/>
          <ac:spMkLst>
            <pc:docMk/>
            <pc:sldMk cId="3704521310" sldId="350"/>
            <ac:spMk id="2" creationId="{63548ADB-3D71-6A40-A9A4-A4510D3FBE32}"/>
          </ac:spMkLst>
        </pc:spChg>
        <pc:spChg chg="add del mod">
          <ac:chgData name="James Benson" userId="0c27747d-a865-4838-adce-a9a74a8489fb" providerId="ADAL" clId="{0C88E50A-512A-8448-A0CD-3EC9F0F6FC8C}" dt="2019-10-10T14:42:24.686" v="470"/>
          <ac:spMkLst>
            <pc:docMk/>
            <pc:sldMk cId="3704521310" sldId="350"/>
            <ac:spMk id="3" creationId="{8C39D621-21D7-AF4D-812A-E50077D9FAAB}"/>
          </ac:spMkLst>
        </pc:spChg>
        <pc:spChg chg="add mod">
          <ac:chgData name="James Benson" userId="0c27747d-a865-4838-adce-a9a74a8489fb" providerId="ADAL" clId="{0C88E50A-512A-8448-A0CD-3EC9F0F6FC8C}" dt="2019-10-10T14:42:53.673" v="485" actId="1035"/>
          <ac:spMkLst>
            <pc:docMk/>
            <pc:sldMk cId="3704521310" sldId="350"/>
            <ac:spMk id="8" creationId="{F0EE3AF9-8BA2-F64A-BBD6-1997BD9D78EA}"/>
          </ac:spMkLst>
        </pc:spChg>
      </pc:sldChg>
      <pc:sldChg chg="modSp">
        <pc:chgData name="James Benson" userId="0c27747d-a865-4838-adce-a9a74a8489fb" providerId="ADAL" clId="{0C88E50A-512A-8448-A0CD-3EC9F0F6FC8C}" dt="2019-10-10T14:42:41.552" v="482" actId="20577"/>
        <pc:sldMkLst>
          <pc:docMk/>
          <pc:sldMk cId="2617153063" sldId="352"/>
        </pc:sldMkLst>
        <pc:spChg chg="mod">
          <ac:chgData name="James Benson" userId="0c27747d-a865-4838-adce-a9a74a8489fb" providerId="ADAL" clId="{0C88E50A-512A-8448-A0CD-3EC9F0F6FC8C}" dt="2019-10-10T13:31:59.528" v="195"/>
          <ac:spMkLst>
            <pc:docMk/>
            <pc:sldMk cId="2617153063" sldId="352"/>
            <ac:spMk id="7" creationId="{EDC8E156-4BDA-425A-AE15-14F9D157E6A6}"/>
          </ac:spMkLst>
        </pc:spChg>
        <pc:spChg chg="mod">
          <ac:chgData name="James Benson" userId="0c27747d-a865-4838-adce-a9a74a8489fb" providerId="ADAL" clId="{0C88E50A-512A-8448-A0CD-3EC9F0F6FC8C}" dt="2019-10-10T14:42:41.552" v="482" actId="20577"/>
          <ac:spMkLst>
            <pc:docMk/>
            <pc:sldMk cId="2617153063" sldId="352"/>
            <ac:spMk id="8" creationId="{BFB925B1-2B03-4A39-8903-7E05198BB7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69C79-1AB2-AD4D-B5EB-2546258345A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D05E-103F-3941-84E8-38C0F93C3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9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9F009B-AA83-4291-81BE-194F11CE19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31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9F009B-AA83-4291-81BE-194F11CE19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09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3987592811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70588122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729104662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979660"/>
            <a:ext cx="6900227" cy="443198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>
          <a:xfrm>
            <a:off x="0" y="4754563"/>
            <a:ext cx="9144000" cy="276999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333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6441441"/>
            <a:ext cx="9144000" cy="4165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457200" tIns="0" rIns="274320" bIns="0" anchor="ctr"/>
          <a:lstStyle/>
          <a:p>
            <a:pPr marL="0" indent="0" algn="l" defTabSz="820738" eaLnBrk="0" hangingPunct="0"/>
            <a:r>
              <a:rPr lang="en-US" sz="1200" b="1" dirty="0">
                <a:solidFill>
                  <a:srgbClr val="FFFFFF"/>
                </a:solidFill>
              </a:rPr>
              <a:t>Star Lab:</a:t>
            </a:r>
            <a:r>
              <a:rPr lang="en-US" sz="1200" b="1" baseline="0" dirty="0">
                <a:solidFill>
                  <a:srgbClr val="FFFFFF"/>
                </a:solidFill>
              </a:rPr>
              <a:t> </a:t>
            </a:r>
            <a:r>
              <a:rPr lang="en-US" sz="1200" b="1" baseline="0" dirty="0" err="1">
                <a:solidFill>
                  <a:srgbClr val="FFFFFF"/>
                </a:solidFill>
              </a:rPr>
              <a:t>Falken</a:t>
            </a:r>
            <a:r>
              <a:rPr lang="en-US" sz="1200" b="1" baseline="0" dirty="0">
                <a:solidFill>
                  <a:srgbClr val="FFFFFF"/>
                </a:solidFill>
              </a:rPr>
              <a:t> Project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29435" y="143913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29435" y="2078899"/>
            <a:ext cx="4040188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1860" y="143913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591860" y="2078899"/>
            <a:ext cx="4041775" cy="1902059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61136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319886310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51251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47243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83303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3831240367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97622124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723783405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Ravi Sandhu</a:t>
            </a:r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18A1-174D-4DEE-8106-03A37B9BCF15}" type="slidenum">
              <a:rPr lang="en-US" sz="1000" smtClean="0"/>
              <a:pPr/>
              <a:t>‹#›</a:t>
            </a:fld>
            <a:endParaRPr lang="en-US" sz="1000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29438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3" r:id="rId12"/>
    <p:sldLayoutId id="214748366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624" y="739112"/>
            <a:ext cx="8111169" cy="1929283"/>
          </a:xfrm>
        </p:spPr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</a:rPr>
              <a:t>Doctoral Research in Cyber Security:</a:t>
            </a:r>
            <a:br>
              <a:rPr lang="en-US" sz="4000" b="1" dirty="0">
                <a:solidFill>
                  <a:prstClr val="black"/>
                </a:solidFill>
              </a:rPr>
            </a:br>
            <a:r>
              <a:rPr lang="en-US" sz="4000" b="1" dirty="0">
                <a:solidFill>
                  <a:prstClr val="black"/>
                </a:solidFill>
              </a:rPr>
              <a:t>A Personal Perspective</a:t>
            </a:r>
            <a:br>
              <a:rPr lang="en-US" sz="4000" b="1" dirty="0">
                <a:solidFill>
                  <a:prstClr val="black"/>
                </a:solidFill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2577592"/>
            <a:ext cx="6858000" cy="2333731"/>
          </a:xfrm>
        </p:spPr>
        <p:txBody>
          <a:bodyPr>
            <a:noAutofit/>
          </a:bodyPr>
          <a:lstStyle/>
          <a:p>
            <a:r>
              <a:rPr lang="en-US" sz="1600" dirty="0"/>
              <a:t>Ravi Sandhu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Professor of Computer Science</a:t>
            </a:r>
            <a:br>
              <a:rPr lang="en-US" sz="1600" dirty="0"/>
            </a:br>
            <a:r>
              <a:rPr lang="en-US" sz="1600" dirty="0"/>
              <a:t>Lutcher Brown Chair in Cyber Security</a:t>
            </a:r>
            <a:br>
              <a:rPr lang="en-US" sz="1600" dirty="0"/>
            </a:br>
            <a:r>
              <a:rPr lang="en-US" sz="1600" dirty="0"/>
              <a:t>Executive Director, ICS</a:t>
            </a:r>
            <a:br>
              <a:rPr lang="en-US" sz="1600" dirty="0"/>
            </a:br>
            <a:r>
              <a:rPr lang="en-US" sz="1600" dirty="0"/>
              <a:t>Lead PI, NSF C-SPECC Center</a:t>
            </a:r>
          </a:p>
          <a:p>
            <a:endParaRPr lang="en-US" sz="1600" dirty="0"/>
          </a:p>
          <a:p>
            <a:r>
              <a:rPr lang="en-US" sz="1600" dirty="0"/>
              <a:t>April 2022</a:t>
            </a:r>
          </a:p>
          <a:p>
            <a:endParaRPr lang="en-US" sz="1600" dirty="0"/>
          </a:p>
          <a:p>
            <a:r>
              <a:rPr lang="en-US" sz="1600" dirty="0"/>
              <a:t>ravi.sandhu@utsa.edu</a:t>
            </a:r>
            <a:br>
              <a:rPr lang="en-US" sz="1600" dirty="0"/>
            </a:br>
            <a:r>
              <a:rPr lang="en-US" sz="1600" dirty="0"/>
              <a:t>www.ics.utsa.edu</a:t>
            </a:r>
            <a:br>
              <a:rPr lang="en-US" sz="1600" dirty="0"/>
            </a:br>
            <a:r>
              <a:rPr lang="en-US" sz="1600" dirty="0"/>
              <a:t>www.profsandhu.com</a:t>
            </a:r>
          </a:p>
          <a:p>
            <a:endParaRPr lang="en-US" sz="16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250653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vs Cyber Science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Elephant Problem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Cyber-Elephant Problem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59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Context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A6517B2-8883-4FF1-9E18-558FC0FDA81F}"/>
              </a:ext>
            </a:extLst>
          </p:cNvPr>
          <p:cNvGrpSpPr/>
          <p:nvPr/>
        </p:nvGrpSpPr>
        <p:grpSpPr>
          <a:xfrm>
            <a:off x="1754105" y="1230766"/>
            <a:ext cx="5268707" cy="4396467"/>
            <a:chOff x="1737461" y="1326004"/>
            <a:chExt cx="5268707" cy="4396467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6C728333-73BC-4E9B-82EE-4FE4D12F1538}"/>
                </a:ext>
              </a:extLst>
            </p:cNvPr>
            <p:cNvSpPr/>
            <p:nvPr/>
          </p:nvSpPr>
          <p:spPr>
            <a:xfrm>
              <a:off x="2375804" y="1803539"/>
              <a:ext cx="3992021" cy="344139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1E5B159-5FEF-412A-BE57-9493E28ED642}"/>
                </a:ext>
              </a:extLst>
            </p:cNvPr>
            <p:cNvGrpSpPr/>
            <p:nvPr/>
          </p:nvGrpSpPr>
          <p:grpSpPr>
            <a:xfrm>
              <a:off x="1737461" y="1326004"/>
              <a:ext cx="5268707" cy="4396467"/>
              <a:chOff x="1737461" y="1326004"/>
              <a:chExt cx="5268707" cy="4396467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A6FAC5-AD4B-4674-9B63-FCA8D465DEFC}"/>
                  </a:ext>
                </a:extLst>
              </p:cNvPr>
              <p:cNvSpPr txBox="1"/>
              <p:nvPr/>
            </p:nvSpPr>
            <p:spPr>
              <a:xfrm>
                <a:off x="3926019" y="1326004"/>
                <a:ext cx="891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tx2"/>
                    </a:solidFill>
                  </a:rPr>
                  <a:t>Science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E387E74-A323-4963-BE57-4BA828C17B5D}"/>
                  </a:ext>
                </a:extLst>
              </p:cNvPr>
              <p:cNvGrpSpPr/>
              <p:nvPr/>
            </p:nvGrpSpPr>
            <p:grpSpPr>
              <a:xfrm>
                <a:off x="1737461" y="5278749"/>
                <a:ext cx="5268707" cy="443722"/>
                <a:chOff x="1737461" y="5278749"/>
                <a:chExt cx="5268707" cy="443722"/>
              </a:xfrm>
            </p:grpSpPr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0462C30-03A2-4363-8AC1-86338A126227}"/>
                    </a:ext>
                  </a:extLst>
                </p:cNvPr>
                <p:cNvSpPr txBox="1"/>
                <p:nvPr/>
              </p:nvSpPr>
              <p:spPr>
                <a:xfrm>
                  <a:off x="1737461" y="5353139"/>
                  <a:ext cx="13099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chemeClr val="tx2"/>
                      </a:solidFill>
                    </a:rPr>
                    <a:t>Engineering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8BAED746-84E7-4D6B-BA31-076FE89DDD6D}"/>
                    </a:ext>
                  </a:extLst>
                </p:cNvPr>
                <p:cNvSpPr txBox="1"/>
                <p:nvPr/>
              </p:nvSpPr>
              <p:spPr>
                <a:xfrm>
                  <a:off x="5999161" y="5278749"/>
                  <a:ext cx="100700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chemeClr val="tx2"/>
                      </a:solidFill>
                    </a:rPr>
                    <a:t>Business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1336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Holistic</a:t>
            </a: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 Cyber Security Research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ounded Rectangle 67">
            <a:extLst>
              <a:ext uri="{FF2B5EF4-FFF2-40B4-BE49-F238E27FC236}">
                <a16:creationId xmlns:a16="http://schemas.microsoft.com/office/drawing/2014/main" id="{3D0DB5AF-03C9-436F-A9F5-60139A3B5D37}"/>
              </a:ext>
            </a:extLst>
          </p:cNvPr>
          <p:cNvSpPr/>
          <p:nvPr/>
        </p:nvSpPr>
        <p:spPr bwMode="auto">
          <a:xfrm>
            <a:off x="7649018" y="4723115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15A22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Enterprise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Social</a:t>
            </a:r>
            <a:br>
              <a:rPr lang="en-US" b="1" dirty="0">
                <a:solidFill>
                  <a:srgbClr val="F15A22"/>
                </a:solidFill>
                <a:latin typeface="Arial" charset="0"/>
              </a:rPr>
            </a:br>
            <a:r>
              <a:rPr lang="en-US" b="1" dirty="0">
                <a:solidFill>
                  <a:srgbClr val="F15A22"/>
                </a:solidFill>
                <a:latin typeface="Arial" charset="0"/>
              </a:rPr>
              <a:t>Cloud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IoT/CPS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Metaverse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3448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2498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/>
            <a:r>
              <a:rPr lang="en-US" b="1" dirty="0"/>
              <a:t>Holistic Access Control Research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326506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15A22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Enterprise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Social</a:t>
            </a:r>
            <a:br>
              <a:rPr lang="en-US" b="1" dirty="0">
                <a:solidFill>
                  <a:srgbClr val="F15A22"/>
                </a:solidFill>
                <a:latin typeface="Arial" charset="0"/>
              </a:rPr>
            </a:br>
            <a:r>
              <a:rPr lang="en-US" b="1" dirty="0">
                <a:solidFill>
                  <a:srgbClr val="F15A22"/>
                </a:solidFill>
                <a:latin typeface="Arial" charset="0"/>
              </a:rPr>
              <a:t>Cloud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IoT/CPS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F15A22"/>
                </a:solidFill>
                <a:latin typeface="Arial" charset="0"/>
              </a:rPr>
              <a:t>Metaverse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57856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</a:t>
            </a:r>
            <a:br>
              <a:rPr lang="en-US" sz="3600" b="1" dirty="0"/>
            </a:br>
            <a:r>
              <a:rPr lang="en-US" sz="3600" b="1" dirty="0"/>
              <a:t>Doctoral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A6517B2-8883-4FF1-9E18-558FC0FDA81F}"/>
              </a:ext>
            </a:extLst>
          </p:cNvPr>
          <p:cNvGrpSpPr/>
          <p:nvPr/>
        </p:nvGrpSpPr>
        <p:grpSpPr>
          <a:xfrm>
            <a:off x="1754105" y="1230766"/>
            <a:ext cx="5590176" cy="4396467"/>
            <a:chOff x="1737461" y="1326004"/>
            <a:chExt cx="5590176" cy="4396467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6C728333-73BC-4E9B-82EE-4FE4D12F1538}"/>
                </a:ext>
              </a:extLst>
            </p:cNvPr>
            <p:cNvSpPr/>
            <p:nvPr/>
          </p:nvSpPr>
          <p:spPr>
            <a:xfrm>
              <a:off x="2375804" y="1803539"/>
              <a:ext cx="3992021" cy="344139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1E5B159-5FEF-412A-BE57-9493E28ED642}"/>
                </a:ext>
              </a:extLst>
            </p:cNvPr>
            <p:cNvGrpSpPr/>
            <p:nvPr/>
          </p:nvGrpSpPr>
          <p:grpSpPr>
            <a:xfrm>
              <a:off x="1737461" y="1326004"/>
              <a:ext cx="5590176" cy="4396467"/>
              <a:chOff x="1737461" y="1326004"/>
              <a:chExt cx="5590176" cy="4396467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A6FAC5-AD4B-4674-9B63-FCA8D465DEFC}"/>
                  </a:ext>
                </a:extLst>
              </p:cNvPr>
              <p:cNvSpPr txBox="1"/>
              <p:nvPr/>
            </p:nvSpPr>
            <p:spPr>
              <a:xfrm>
                <a:off x="3738730" y="1326004"/>
                <a:ext cx="1260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tx2"/>
                    </a:solidFill>
                  </a:rPr>
                  <a:t>Conceptual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E387E74-A323-4963-BE57-4BA828C17B5D}"/>
                  </a:ext>
                </a:extLst>
              </p:cNvPr>
              <p:cNvGrpSpPr/>
              <p:nvPr/>
            </p:nvGrpSpPr>
            <p:grpSpPr>
              <a:xfrm>
                <a:off x="1737461" y="5278749"/>
                <a:ext cx="5590176" cy="443722"/>
                <a:chOff x="1737461" y="5278749"/>
                <a:chExt cx="5590176" cy="443722"/>
              </a:xfrm>
            </p:grpSpPr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0462C30-03A2-4363-8AC1-86338A126227}"/>
                    </a:ext>
                  </a:extLst>
                </p:cNvPr>
                <p:cNvSpPr txBox="1"/>
                <p:nvPr/>
              </p:nvSpPr>
              <p:spPr>
                <a:xfrm>
                  <a:off x="1737461" y="5353139"/>
                  <a:ext cx="8525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chemeClr val="tx2"/>
                      </a:solidFill>
                    </a:rPr>
                    <a:t>Theory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8BAED746-84E7-4D6B-BA31-076FE89DDD6D}"/>
                    </a:ext>
                  </a:extLst>
                </p:cNvPr>
                <p:cNvSpPr txBox="1"/>
                <p:nvPr/>
              </p:nvSpPr>
              <p:spPr>
                <a:xfrm>
                  <a:off x="5602549" y="5278749"/>
                  <a:ext cx="172508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chemeClr val="tx2"/>
                      </a:solidFill>
                    </a:rPr>
                    <a:t>Implementation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7606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</a:t>
            </a:r>
            <a:br>
              <a:rPr lang="en-US" sz="3600" b="1" dirty="0"/>
            </a:br>
            <a:r>
              <a:rPr lang="en-US" sz="3600" b="1" dirty="0"/>
              <a:t>Doctoral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A6517B2-8883-4FF1-9E18-558FC0FDA81F}"/>
              </a:ext>
            </a:extLst>
          </p:cNvPr>
          <p:cNvGrpSpPr/>
          <p:nvPr/>
        </p:nvGrpSpPr>
        <p:grpSpPr>
          <a:xfrm>
            <a:off x="1754105" y="1230766"/>
            <a:ext cx="5590176" cy="4701811"/>
            <a:chOff x="1737461" y="1326004"/>
            <a:chExt cx="5590176" cy="4701811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6C728333-73BC-4E9B-82EE-4FE4D12F1538}"/>
                </a:ext>
              </a:extLst>
            </p:cNvPr>
            <p:cNvSpPr/>
            <p:nvPr/>
          </p:nvSpPr>
          <p:spPr>
            <a:xfrm>
              <a:off x="2375804" y="1803539"/>
              <a:ext cx="3992021" cy="344139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1E5B159-5FEF-412A-BE57-9493E28ED642}"/>
                </a:ext>
              </a:extLst>
            </p:cNvPr>
            <p:cNvGrpSpPr/>
            <p:nvPr/>
          </p:nvGrpSpPr>
          <p:grpSpPr>
            <a:xfrm>
              <a:off x="1737461" y="1326004"/>
              <a:ext cx="5590176" cy="4701811"/>
              <a:chOff x="1737461" y="1326004"/>
              <a:chExt cx="5590176" cy="470181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7A6FAC5-AD4B-4674-9B63-FCA8D465DEFC}"/>
                  </a:ext>
                </a:extLst>
              </p:cNvPr>
              <p:cNvSpPr txBox="1"/>
              <p:nvPr/>
            </p:nvSpPr>
            <p:spPr>
              <a:xfrm>
                <a:off x="3738730" y="1326004"/>
                <a:ext cx="1260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chemeClr val="tx2"/>
                    </a:solidFill>
                  </a:rPr>
                  <a:t>Conceptual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E387E74-A323-4963-BE57-4BA828C17B5D}"/>
                  </a:ext>
                </a:extLst>
              </p:cNvPr>
              <p:cNvGrpSpPr/>
              <p:nvPr/>
            </p:nvGrpSpPr>
            <p:grpSpPr>
              <a:xfrm>
                <a:off x="1737461" y="5278749"/>
                <a:ext cx="5590176" cy="443722"/>
                <a:chOff x="1737461" y="5278749"/>
                <a:chExt cx="5590176" cy="443722"/>
              </a:xfrm>
            </p:grpSpPr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0462C30-03A2-4363-8AC1-86338A126227}"/>
                    </a:ext>
                  </a:extLst>
                </p:cNvPr>
                <p:cNvSpPr txBox="1"/>
                <p:nvPr/>
              </p:nvSpPr>
              <p:spPr>
                <a:xfrm>
                  <a:off x="1737461" y="5353139"/>
                  <a:ext cx="8525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chemeClr val="tx2"/>
                      </a:solidFill>
                    </a:rPr>
                    <a:t>Theory</a:t>
                  </a: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8BAED746-84E7-4D6B-BA31-076FE89DDD6D}"/>
                    </a:ext>
                  </a:extLst>
                </p:cNvPr>
                <p:cNvSpPr txBox="1"/>
                <p:nvPr/>
              </p:nvSpPr>
              <p:spPr>
                <a:xfrm>
                  <a:off x="5602549" y="5278749"/>
                  <a:ext cx="172508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dirty="0">
                      <a:solidFill>
                        <a:schemeClr val="tx2"/>
                      </a:solidFill>
                    </a:rPr>
                    <a:t>Implementation</a:t>
                  </a:r>
                </a:p>
              </p:txBody>
            </p:sp>
          </p:grp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161028-29CC-4D30-A12A-E55FAB50B78C}"/>
                  </a:ext>
                </a:extLst>
              </p:cNvPr>
              <p:cNvSpPr txBox="1"/>
              <p:nvPr/>
            </p:nvSpPr>
            <p:spPr>
              <a:xfrm>
                <a:off x="2590002" y="1695336"/>
                <a:ext cx="14856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OSI NW Stack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4DE576C-5C25-4850-BC2E-6FAAF513DDD9}"/>
                  </a:ext>
                </a:extLst>
              </p:cNvPr>
              <p:cNvSpPr txBox="1"/>
              <p:nvPr/>
            </p:nvSpPr>
            <p:spPr>
              <a:xfrm>
                <a:off x="5730310" y="5658483"/>
                <a:ext cx="12750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RESTful API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42ED71F-6C39-445A-B9D5-AEC856E65D15}"/>
                  </a:ext>
                </a:extLst>
              </p:cNvPr>
              <p:cNvSpPr txBox="1"/>
              <p:nvPr/>
            </p:nvSpPr>
            <p:spPr>
              <a:xfrm>
                <a:off x="1737461" y="5658483"/>
                <a:ext cx="9124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P = NP?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6118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</a:t>
            </a:r>
            <a:br>
              <a:rPr lang="en-US" sz="3600" b="1" dirty="0"/>
            </a:br>
            <a:r>
              <a:rPr lang="en-US" sz="3600" b="1" dirty="0"/>
              <a:t>Dissertation Structure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48BEB0-9179-43B6-9A8F-E7AE1FEDC2D8}"/>
              </a:ext>
            </a:extLst>
          </p:cNvPr>
          <p:cNvSpPr txBox="1"/>
          <p:nvPr/>
        </p:nvSpPr>
        <p:spPr>
          <a:xfrm>
            <a:off x="2121361" y="1619479"/>
            <a:ext cx="630679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 1: Introduction/Problem Definition/Summary of Contributions</a:t>
            </a:r>
            <a:br>
              <a:rPr lang="en-US" dirty="0"/>
            </a:br>
            <a:r>
              <a:rPr lang="en-US" dirty="0"/>
              <a:t>          </a:t>
            </a:r>
            <a:r>
              <a:rPr lang="en-US" b="1" dirty="0"/>
              <a:t>Thesis statement</a:t>
            </a:r>
            <a:br>
              <a:rPr lang="en-US" dirty="0"/>
            </a:br>
            <a:r>
              <a:rPr lang="en-US" dirty="0"/>
              <a:t>Ch 2: Background/Related Work/Literature Survey</a:t>
            </a:r>
            <a:br>
              <a:rPr lang="en-US" dirty="0"/>
            </a:br>
            <a:endParaRPr lang="en-US" dirty="0"/>
          </a:p>
          <a:p>
            <a:r>
              <a:rPr lang="en-US" dirty="0"/>
              <a:t>Ch 3:</a:t>
            </a:r>
          </a:p>
          <a:p>
            <a:r>
              <a:rPr lang="en-US" dirty="0"/>
              <a:t>Ch 4:</a:t>
            </a:r>
          </a:p>
          <a:p>
            <a:r>
              <a:rPr lang="en-US" dirty="0"/>
              <a:t>Ch 5:</a:t>
            </a:r>
          </a:p>
          <a:p>
            <a:endParaRPr lang="en-US" dirty="0"/>
          </a:p>
          <a:p>
            <a:r>
              <a:rPr lang="en-US" dirty="0"/>
              <a:t>Ch 6: Conclusion/Future Work</a:t>
            </a:r>
          </a:p>
          <a:p>
            <a:r>
              <a:rPr lang="en-US" dirty="0"/>
              <a:t>Appendices: if appropriate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904715-FB4C-46C7-A355-0AC7DED3D880}"/>
              </a:ext>
            </a:extLst>
          </p:cNvPr>
          <p:cNvSpPr/>
          <p:nvPr/>
        </p:nvSpPr>
        <p:spPr>
          <a:xfrm>
            <a:off x="2811964" y="2739809"/>
            <a:ext cx="3520069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original contributions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1-3 conference papers/chapter</a:t>
            </a:r>
          </a:p>
        </p:txBody>
      </p:sp>
    </p:spTree>
    <p:extLst>
      <p:ext uri="{BB962C8B-B14F-4D97-AF65-F5344CB8AC3E}">
        <p14:creationId xmlns:p14="http://schemas.microsoft.com/office/powerpoint/2010/main" val="1662283868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PANTONE 7546">
      <a:srgbClr val="394A59"/>
    </a:custClr>
    <a:custClr name="PANTONE 431">
      <a:srgbClr val="5F6A72"/>
    </a:custClr>
    <a:custClr name="PANTONE 429">
      <a:srgbClr val="A5ACB0"/>
    </a:custClr>
    <a:custClr name="PANTONE CG1">
      <a:srgbClr val="E2E1DD"/>
    </a:custClr>
    <a:custClr name="PANTONE 7421">
      <a:srgbClr val="61162D"/>
    </a:custClr>
    <a:custClr name="PANTONE 221">
      <a:srgbClr val="96004B"/>
    </a:custClr>
    <a:custClr name="PANTONE 4975">
      <a:srgbClr val="462324"/>
    </a:custClr>
    <a:custClr name="PANTONE 201">
      <a:srgbClr val="9E1B32"/>
    </a:custClr>
    <a:custClr name="PANTONE 185">
      <a:srgbClr val="E70033"/>
    </a:custClr>
    <a:custClr name="PANTONE 1665">
      <a:srgbClr val="E24912"/>
    </a:custClr>
    <a:custClr name="PANTONE 137">
      <a:srgbClr val="FFA200"/>
    </a:custClr>
    <a:custClr name="PANTONE 1215">
      <a:srgbClr val="FBDE81"/>
    </a:custClr>
    <a:custClr name="PANTONE 7499">
      <a:srgbClr val="EEE8C5"/>
    </a:custClr>
    <a:custClr name="PANTONE 553">
      <a:srgbClr val="214232"/>
    </a:custClr>
    <a:custClr name="PANTONE 376">
      <a:srgbClr val="77B800"/>
    </a:custClr>
    <a:custClr name="PANTONE 373">
      <a:srgbClr val="CFEA8B"/>
    </a:custClr>
    <a:custClr name="PANTONE 328">
      <a:srgbClr val="007165"/>
    </a:custClr>
    <a:custClr name="PANTONE 309">
      <a:srgbClr val="003D4D"/>
    </a:custClr>
    <a:custClr name="PANTONE 3135">
      <a:srgbClr val="0091B5"/>
    </a:custClr>
    <a:custClr name="PANTONE 9041">
      <a:srgbClr val="E2EBE4"/>
    </a:custClr>
    <a:custClr name="PANTONE 289">
      <a:srgbClr val="002144"/>
    </a:custClr>
    <a:custClr name="PANTONE 2925">
      <a:srgbClr val="0096DB"/>
    </a:custClr>
    <a:custClr name="PANTONE 283">
      <a:srgbClr val="97C5EB"/>
    </a:custClr>
    <a:custClr name="PANTONE 2597">
      <a:srgbClr val="580F8B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 2018.03.06</Template>
  <TotalTime>29884</TotalTime>
  <Words>371</Words>
  <Application>Microsoft Office PowerPoint</Application>
  <PresentationFormat>On-screen Show (4:3)</PresentationFormat>
  <Paragraphs>113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Wingdings</vt:lpstr>
      <vt:lpstr>ICS-Theme</vt:lpstr>
      <vt:lpstr>Doctoral Research in Cyber Security: A Personal Perspective </vt:lpstr>
      <vt:lpstr>Natural vs Cyber Science</vt:lpstr>
      <vt:lpstr>Cyber Security Context</vt:lpstr>
      <vt:lpstr>Holistic Cyber Security Research</vt:lpstr>
      <vt:lpstr>Access Control</vt:lpstr>
      <vt:lpstr>Holistic Access Control Research</vt:lpstr>
      <vt:lpstr>Cyber Security  Doctoral Research</vt:lpstr>
      <vt:lpstr>Cyber Security  Doctoral Research</vt:lpstr>
      <vt:lpstr>Cyber Security  Dissertation Structure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m248360</dc:creator>
  <cp:lastModifiedBy>Ravi Sandhu</cp:lastModifiedBy>
  <cp:revision>908</cp:revision>
  <cp:lastPrinted>2017-09-04T15:23:17Z</cp:lastPrinted>
  <dcterms:created xsi:type="dcterms:W3CDTF">2014-02-04T16:03:14Z</dcterms:created>
  <dcterms:modified xsi:type="dcterms:W3CDTF">2022-04-06T19:14:19Z</dcterms:modified>
</cp:coreProperties>
</file>