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8"/>
  </p:notesMasterIdLst>
  <p:handoutMasterIdLst>
    <p:handoutMasterId r:id="rId19"/>
  </p:handoutMasterIdLst>
  <p:sldIdLst>
    <p:sldId id="280" r:id="rId6"/>
    <p:sldId id="289" r:id="rId7"/>
    <p:sldId id="285" r:id="rId8"/>
    <p:sldId id="291" r:id="rId9"/>
    <p:sldId id="292" r:id="rId10"/>
    <p:sldId id="295" r:id="rId11"/>
    <p:sldId id="301" r:id="rId12"/>
    <p:sldId id="297" r:id="rId13"/>
    <p:sldId id="298" r:id="rId14"/>
    <p:sldId id="299" r:id="rId15"/>
    <p:sldId id="302" r:id="rId16"/>
    <p:sldId id="300" r:id="rId17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131F49"/>
    <a:srgbClr val="A50021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126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Relationship Id="rId5" Type="http://schemas.openxmlformats.org/officeDocument/2006/relationships/image" Target="../media/image9.wmf"/><Relationship Id="rId4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t" anchorCtr="0" compatLnSpc="1">
            <a:prstTxWarp prst="textNoShape">
              <a:avLst/>
            </a:prstTxWarp>
          </a:bodyPr>
          <a:lstStyle>
            <a:lvl1pPr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t" anchorCtr="0" compatLnSpc="1">
            <a:prstTxWarp prst="textNoShape">
              <a:avLst/>
            </a:prstTxWarp>
          </a:bodyPr>
          <a:lstStyle>
            <a:lvl1pPr algn="r"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b" anchorCtr="0" compatLnSpc="1">
            <a:prstTxWarp prst="textNoShape">
              <a:avLst/>
            </a:prstTxWarp>
          </a:bodyPr>
          <a:lstStyle>
            <a:lvl1pPr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b" anchorCtr="0" compatLnSpc="1">
            <a:prstTxWarp prst="textNoShape">
              <a:avLst/>
            </a:prstTxWarp>
          </a:bodyPr>
          <a:lstStyle>
            <a:lvl1pPr algn="r"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9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1" y="1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120189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1" y="9120189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33">
              <a:tabLst>
                <a:tab pos="680939" algn="l"/>
                <a:tab pos="1369813" algn="l"/>
                <a:tab pos="2055512" algn="l"/>
                <a:tab pos="2742798" algn="l"/>
              </a:tabLst>
            </a:pPr>
            <a:fld id="{0C137A8E-DCD0-4026-8679-7DAC59B2E3EE}" type="slidenum">
              <a:rPr lang="en-GB" smtClean="0"/>
              <a:pPr defTabSz="457133">
                <a:tabLst>
                  <a:tab pos="680939" algn="l"/>
                  <a:tab pos="1369813" algn="l"/>
                  <a:tab pos="2055512" algn="l"/>
                  <a:tab pos="2742798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Grand Challenges in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Data Usage Control</a:t>
            </a: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chemeClr val="tx2"/>
                </a:solidFill>
              </a:rPr>
              <a:t>Prof</a:t>
            </a:r>
            <a:r>
              <a:rPr lang="en-US" sz="28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and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rgbClr val="00206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ravi.sandhu@utsa.edu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Fair Credit Reporting Act (FCRA)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1970 onwards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Internal Revenue Service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Federal Bureau of Investigation (FBI) </a:t>
            </a:r>
            <a:r>
              <a:rPr lang="en-US" sz="36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36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Central Intelligence Agency (CIA) and National Security Agency (NSA)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pre and post 9/11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Family Educational Rights and Privacy Act (FERPA) </a:t>
            </a:r>
          </a:p>
          <a:p>
            <a:pPr lvl="1"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1974 onwards</a:t>
            </a:r>
          </a:p>
          <a:p>
            <a:pPr lvl="1">
              <a:buSzPct val="90000"/>
              <a:buNone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Data Usage Control Laws (USA)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Digital Audio Tape (DAT)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iTunes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None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Digital Rights Management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Laws, norms, business contracts are all necessary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What can be done technically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The Containment Challenge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The Policy Challenge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The Reality Challenge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Not included in delivered talk: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H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ow should </a:t>
            </a:r>
            <a:r>
              <a:rPr lang="en-US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and </a:t>
            </a:r>
            <a:r>
              <a:rPr lang="en-US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play into this?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  <a:latin typeface="Arial" pitchFamily="34" charset="0"/>
              </a:rPr>
              <a:t>Fundamental Premise</a:t>
            </a:r>
            <a:endParaRPr lang="en-US" sz="2800" b="1" dirty="0">
              <a:solidFill>
                <a:srgbClr val="131F49"/>
              </a:solidFill>
              <a:latin typeface="Arial" pitchFamily="34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62025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Cyber Security is about tradeoffs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 confidentiality, integrity, availability, usage, privacy, cost, usability, productivity, etc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Tradeoffs require application context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000" dirty="0" smtClean="0">
              <a:solidFill>
                <a:schemeClr val="accent6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3475038"/>
            <a:ext cx="9475788" cy="1760537"/>
            <a:chOff x="247" y="2130"/>
            <a:chExt cx="5969" cy="1109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61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not build it</a:t>
              </a:r>
            </a:p>
            <a:p>
              <a:r>
                <a:rPr lang="en-US" dirty="0"/>
                <a:t>Let’s bake in super-security to</a:t>
              </a:r>
            </a:p>
            <a:p>
              <a:r>
                <a:rPr lang="en-US" dirty="0"/>
                <a:t>make it </a:t>
              </a:r>
              <a:r>
                <a:rPr lang="en-US" dirty="0" smtClean="0"/>
                <a:t>unusable/unaffordable</a:t>
              </a:r>
              <a:endParaRPr lang="en-US" dirty="0"/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376872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504533" y="5843588"/>
            <a:ext cx="32239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Sweet spots exist</a:t>
            </a:r>
            <a:endParaRPr lang="en-US" dirty="0"/>
          </a:p>
          <a:p>
            <a:pPr algn="ctr"/>
            <a:r>
              <a:rPr lang="en-US" dirty="0" smtClean="0"/>
              <a:t>How </a:t>
            </a:r>
            <a:r>
              <a:rPr lang="en-US" dirty="0"/>
              <a:t>to predictably find </a:t>
            </a:r>
            <a:r>
              <a:rPr lang="en-US" dirty="0" smtClean="0"/>
              <a:t>them?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9124" y="5743575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The cyber security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grand challenge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Proof point: Automatic Teller Machines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global and growing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pitched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Proof points: others in consumer space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e-retail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electronic payments (suggested by David Chadwick)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Proof points: beyond consumer space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US President’s nuclear football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secret formula for Coca Cola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Sweet Spots Exist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3800475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Once data has escaped into the wild it cannot be recaptured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/>
              <a:t>Closing the barn door after the horse has fled and been cloned multiple times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Data can leak from legitimate recipients through analog and digital holes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Mal-users can leak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Mal-ware can leak (w/o requiring mal-users)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Limits of Data Usage Control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7850" y="5153025"/>
            <a:ext cx="65966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kern="0" dirty="0" smtClean="0">
                <a:solidFill>
                  <a:srgbClr val="C00000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Preventive Technologies have Absolute Limits</a:t>
            </a:r>
          </a:p>
          <a:p>
            <a:pPr algn="ctr"/>
            <a:r>
              <a:rPr lang="en-US" b="1" kern="0" dirty="0" smtClean="0">
                <a:solidFill>
                  <a:srgbClr val="C00000"/>
                </a:solidFill>
                <a:latin typeface="Arial" pitchFamily="34" charset="0"/>
                <a:ea typeface="ＭＳ Ｐゴシック" charset="-128"/>
              </a:rPr>
              <a:t>Detection and Recourse Technologies have Scaling Limits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41337" y="1200150"/>
            <a:ext cx="4857514" cy="4218156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2400" dirty="0" err="1" smtClean="0"/>
              <a:t>Jaehong</a:t>
            </a:r>
            <a:r>
              <a:rPr lang="en-US" sz="2400" dirty="0" smtClean="0"/>
              <a:t> Park and Ravi Sandhu. 2004. The UCON</a:t>
            </a:r>
            <a:r>
              <a:rPr lang="en-US" sz="2400" baseline="-25000" dirty="0" smtClean="0"/>
              <a:t>ABC</a:t>
            </a:r>
            <a:r>
              <a:rPr lang="en-US" sz="2400" dirty="0" smtClean="0"/>
              <a:t> usage control model. </a:t>
            </a:r>
            <a:r>
              <a:rPr lang="en-US" sz="2400" i="1" dirty="0" smtClean="0"/>
              <a:t>ACM Trans. Inf. Syst. </a:t>
            </a:r>
            <a:r>
              <a:rPr lang="en-US" sz="2400" i="1" dirty="0" err="1" smtClean="0"/>
              <a:t>Secur</a:t>
            </a:r>
            <a:r>
              <a:rPr lang="en-US" sz="2400" i="1" dirty="0" smtClean="0"/>
              <a:t>.</a:t>
            </a:r>
            <a:r>
              <a:rPr lang="en-US" sz="2400" dirty="0" smtClean="0"/>
              <a:t> 7, 1 (February 2004), 128-174.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/>
              <a:t>Alexander Pretschner, Manuel </a:t>
            </a:r>
            <a:r>
              <a:rPr lang="en-US" sz="2400" dirty="0" err="1" smtClean="0"/>
              <a:t>Hilty</a:t>
            </a:r>
            <a:r>
              <a:rPr lang="en-US" sz="2400" dirty="0" smtClean="0"/>
              <a:t>, and David Basin. 2006. Distributed usage control. </a:t>
            </a:r>
            <a:r>
              <a:rPr lang="en-US" sz="2400" i="1" dirty="0" err="1" smtClean="0"/>
              <a:t>Commun</a:t>
            </a:r>
            <a:r>
              <a:rPr lang="en-US" sz="2400" i="1" dirty="0" smtClean="0"/>
              <a:t>. ACM</a:t>
            </a:r>
            <a:r>
              <a:rPr lang="en-US" sz="2400" dirty="0" smtClean="0"/>
              <a:t> 49, 9 (September 2006), 39-44.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What is Data Usage Control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7943" y="1600919"/>
            <a:ext cx="4301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Emphasis on authorizations and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  obligations before and during usage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93335" y="3690908"/>
            <a:ext cx="31245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Emphasis on post-usage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  obligations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ko-KR" sz="3200" dirty="0" smtClean="0">
                <a:ea typeface="굴림" charset="-127"/>
                <a:cs typeface="굴림" charset="-127"/>
              </a:rPr>
              <a:t>Usage Control Motivators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765807" y="6043436"/>
            <a:ext cx="3444214" cy="587975"/>
          </a:xfrm>
          <a:prstGeom prst="rect">
            <a:avLst/>
          </a:prstGeom>
        </p:spPr>
        <p:txBody>
          <a:bodyPr/>
          <a:lstStyle/>
          <a:p>
            <a:pPr marL="431800" marR="0" lvl="0" indent="-32385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altLang="ko-KR" sz="2200" b="0" i="0" u="none" strike="noStrike" kern="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charset="0"/>
                <a:ea typeface="굴림" charset="-127"/>
                <a:cs typeface="굴림" charset="-127"/>
              </a:rPr>
              <a:t>Security Architectures</a:t>
            </a:r>
            <a:endParaRPr kumimoji="0" lang="en-US" altLang="ko-KR" sz="2200" b="0" i="0" u="none" strike="noStrike" kern="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charset="0"/>
              <a:ea typeface="굴림" charset="-127"/>
              <a:cs typeface="굴림" charset="-127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993635" y="1087649"/>
          <a:ext cx="7140443" cy="5006535"/>
        </p:xfrm>
        <a:graphic>
          <a:graphicData uri="http://schemas.openxmlformats.org/presentationml/2006/ole">
            <p:oleObj spid="_x0000_s7170" name="VISIO" r:id="rId3" imgW="8276400" imgH="4847400" progId="">
              <p:embed/>
            </p:oleObj>
          </a:graphicData>
        </a:graphic>
      </p:graphicFrame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65547" y="3103564"/>
            <a:ext cx="1764109" cy="109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83" tIns="50392" rIns="100783" bIns="50392">
            <a:prstTxWarp prst="textNoShape">
              <a:avLst/>
            </a:prstTxWarp>
          </a:bodyPr>
          <a:lstStyle/>
          <a:p>
            <a:pPr marL="377940" indent="-377940">
              <a:lnSpc>
                <a:spcPct val="90000"/>
              </a:lnSpc>
            </a:pPr>
            <a:r>
              <a:rPr lang="en-US" altLang="ko-KR" sz="2200" dirty="0">
                <a:solidFill>
                  <a:srgbClr val="C0504D"/>
                </a:solidFill>
                <a:ea typeface="굴림" charset="-127"/>
                <a:cs typeface="굴림" charset="-127"/>
              </a:rPr>
              <a:t>Security</a:t>
            </a:r>
          </a:p>
          <a:p>
            <a:pPr marL="377940" indent="-377940">
              <a:lnSpc>
                <a:spcPct val="90000"/>
              </a:lnSpc>
            </a:pPr>
            <a:r>
              <a:rPr lang="en-US" altLang="ko-KR" sz="2200" dirty="0">
                <a:solidFill>
                  <a:srgbClr val="C0504D"/>
                </a:solidFill>
                <a:ea typeface="굴림" charset="-127"/>
                <a:cs typeface="굴림" charset="-127"/>
              </a:rPr>
              <a:t>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ko-KR" sz="3200" dirty="0" smtClean="0">
                <a:ea typeface="굴림" charset="-127"/>
                <a:cs typeface="굴림" charset="-127"/>
              </a:rPr>
              <a:t>UCON</a:t>
            </a:r>
            <a:r>
              <a:rPr lang="en-US" altLang="ko-KR" sz="3200" baseline="-25000" dirty="0" smtClean="0">
                <a:ea typeface="굴림" charset="-127"/>
                <a:cs typeface="굴림" charset="-127"/>
              </a:rPr>
              <a:t>ABC</a:t>
            </a:r>
            <a:r>
              <a:rPr lang="en-US" altLang="ko-KR" sz="3200" dirty="0" smtClean="0">
                <a:ea typeface="굴림" charset="-127"/>
                <a:cs typeface="굴림" charset="-127"/>
              </a:rPr>
              <a:t> Models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505323" y="1692275"/>
          <a:ext cx="4946650" cy="3387725"/>
        </p:xfrm>
        <a:graphic>
          <a:graphicData uri="http://schemas.openxmlformats.org/presentationml/2006/ole">
            <p:oleObj spid="_x0000_s67589" name="VISIO" r:id="rId3" imgW="5076000" imgH="3475800" progId="">
              <p:embed/>
            </p:oleObj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538786" y="4283075"/>
          <a:ext cx="1320800" cy="1676400"/>
        </p:xfrm>
        <a:graphic>
          <a:graphicData uri="http://schemas.openxmlformats.org/presentationml/2006/ole">
            <p:oleObj spid="_x0000_s67590" name="VISIO" r:id="rId4" imgW="1362960" imgH="1729800" progId="">
              <p:embed/>
            </p:oleObj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3096123" y="4283075"/>
          <a:ext cx="1311275" cy="1676400"/>
        </p:xfrm>
        <a:graphic>
          <a:graphicData uri="http://schemas.openxmlformats.org/presentationml/2006/ole">
            <p:oleObj spid="_x0000_s67591" name="VISIO" r:id="rId5" imgW="1357920" imgH="1735920" progId="">
              <p:embed/>
            </p:oleObj>
          </a:graphicData>
        </a:graphic>
      </p:graphicFrame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5382123" y="3902075"/>
            <a:ext cx="4267200" cy="2060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SzPct val="60000"/>
            </a:pPr>
            <a:r>
              <a:rPr lang="en-US" altLang="ko-KR" sz="2000">
                <a:solidFill>
                  <a:srgbClr val="008000"/>
                </a:solidFill>
                <a:latin typeface="Tahoma" charset="0"/>
                <a:ea typeface="굴림" charset="-127"/>
                <a:cs typeface="굴림" charset="-127"/>
              </a:rPr>
              <a:t>Continuity </a:t>
            </a:r>
            <a:endParaRPr lang="en-US" altLang="ko-KR" sz="2000">
              <a:latin typeface="Tahoma" charset="0"/>
              <a:ea typeface="굴림" charset="-127"/>
              <a:cs typeface="굴림" charset="-127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</a:pPr>
            <a:r>
              <a:rPr lang="en-US" altLang="ko-KR" sz="1800">
                <a:latin typeface="Tahoma" charset="0"/>
                <a:ea typeface="굴림" charset="-127"/>
                <a:cs typeface="굴림" charset="-127"/>
              </a:rPr>
              <a:t>Decision can be made during usage for continuous enforcement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60000"/>
            </a:pPr>
            <a:r>
              <a:rPr lang="en-US" altLang="ko-KR" sz="2000">
                <a:solidFill>
                  <a:srgbClr val="008000"/>
                </a:solidFill>
                <a:latin typeface="Tahoma" charset="0"/>
                <a:ea typeface="굴림" charset="-127"/>
                <a:cs typeface="굴림" charset="-127"/>
              </a:rPr>
              <a:t>Mutability</a:t>
            </a:r>
            <a:endParaRPr lang="en-US" altLang="ko-KR" sz="2000">
              <a:latin typeface="Tahoma" charset="0"/>
              <a:ea typeface="굴림" charset="-127"/>
              <a:cs typeface="굴림" charset="-127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</a:pPr>
            <a:r>
              <a:rPr lang="en-US" altLang="ko-KR" sz="1800">
                <a:latin typeface="Tahoma" charset="0"/>
                <a:ea typeface="굴림" charset="-127"/>
                <a:cs typeface="굴림" charset="-127"/>
              </a:rPr>
              <a:t>Attributes can be updated as side-effects of subjects’ actions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5001123" y="1463675"/>
          <a:ext cx="4648200" cy="1130300"/>
        </p:xfrm>
        <a:graphic>
          <a:graphicData uri="http://schemas.openxmlformats.org/presentationml/2006/ole">
            <p:oleObj spid="_x0000_s67592" name="VISIO" r:id="rId6" imgW="4961880" imgH="1206000" progId="">
              <p:embed/>
            </p:oleObj>
          </a:graphicData>
        </a:graphic>
      </p:graphicFrame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5001123" y="2517775"/>
          <a:ext cx="4648200" cy="746125"/>
        </p:xfrm>
        <a:graphic>
          <a:graphicData uri="http://schemas.openxmlformats.org/presentationml/2006/ole">
            <p:oleObj spid="_x0000_s67593" name="VISIO" r:id="rId7" imgW="4847400" imgH="777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Contexts for Data Usage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Isosceles Triangle 7"/>
          <p:cNvSpPr/>
          <p:nvPr/>
        </p:nvSpPr>
        <p:spPr bwMode="auto">
          <a:xfrm>
            <a:off x="2693613" y="1810864"/>
            <a:ext cx="4849906" cy="3567953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80294" y="114747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</a:t>
            </a:r>
          </a:p>
          <a:p>
            <a:pPr algn="ctr"/>
            <a:r>
              <a:rPr lang="en-US" dirty="0" smtClean="0"/>
              <a:t>Individual Consumer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9045" y="5576041"/>
            <a:ext cx="2492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</a:t>
            </a:r>
          </a:p>
          <a:p>
            <a:pPr algn="ctr"/>
            <a:r>
              <a:rPr lang="en-US" dirty="0" smtClean="0"/>
              <a:t>Individual Professional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2976" y="5576036"/>
            <a:ext cx="2351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</a:t>
            </a:r>
          </a:p>
          <a:p>
            <a:pPr algn="ctr"/>
            <a:r>
              <a:rPr lang="en-US" dirty="0" smtClean="0"/>
              <a:t>Business Enterprises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8845" y="2271191"/>
            <a:ext cx="4100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Comment by Alexander </a:t>
            </a:r>
            <a:r>
              <a:rPr lang="en-US" b="1" dirty="0" err="1" smtClean="0">
                <a:solidFill>
                  <a:srgbClr val="C00000"/>
                </a:solidFill>
              </a:rPr>
              <a:t>Pretschner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Need attacker contexts also</a:t>
            </a:r>
            <a:endParaRPr lang="en-US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Contexts for Data Usage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644244" y="2041738"/>
          <a:ext cx="6720416" cy="202184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680104"/>
                <a:gridCol w="1680104"/>
                <a:gridCol w="1680104"/>
                <a:gridCol w="1680104"/>
              </a:tblGrid>
              <a:tr h="370840">
                <a:tc>
                  <a:txBody>
                    <a:bodyPr/>
                    <a:lstStyle/>
                    <a:p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C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P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B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Social NW</a:t>
                      </a:r>
                    </a:p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(consumer)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B2C </a:t>
                      </a:r>
                      <a:r>
                        <a:rPr lang="en-US" b="1" cap="none" spc="0" dirty="0" err="1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lite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B2C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P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--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Social NW (professional)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B2B </a:t>
                      </a:r>
                      <a:r>
                        <a:rPr lang="en-US" b="1" cap="none" spc="0" dirty="0" err="1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lite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B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--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--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B2B</a:t>
                      </a:r>
                      <a:endParaRPr lang="en-US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752133" y="4796110"/>
            <a:ext cx="496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Contexts crossover and bleed into one another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6220</TotalTime>
  <Words>633</Words>
  <Application>Microsoft Office PowerPoint</Application>
  <PresentationFormat>Custom</PresentationFormat>
  <Paragraphs>198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1_Custom Design</vt:lpstr>
      <vt:lpstr>2_Custom Design</vt:lpstr>
      <vt:lpstr>3_Custom Design</vt:lpstr>
      <vt:lpstr>Custom Design</vt:lpstr>
      <vt:lpstr>3_Default Design</vt:lpstr>
      <vt:lpstr>VISIO</vt:lpstr>
      <vt:lpstr>Slide 1</vt:lpstr>
      <vt:lpstr>Fundamental Premise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683</cp:revision>
  <cp:lastPrinted>2010-01-06T19:17:48Z</cp:lastPrinted>
  <dcterms:created xsi:type="dcterms:W3CDTF">2010-02-19T20:53:39Z</dcterms:created>
  <dcterms:modified xsi:type="dcterms:W3CDTF">2012-04-16T10:07:22Z</dcterms:modified>
</cp:coreProperties>
</file>